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7" r:id="rId8"/>
    <p:sldId id="263" r:id="rId9"/>
    <p:sldId id="268" r:id="rId10"/>
    <p:sldId id="264" r:id="rId11"/>
    <p:sldId id="283" r:id="rId12"/>
    <p:sldId id="270" r:id="rId13"/>
    <p:sldId id="289" r:id="rId14"/>
    <p:sldId id="269" r:id="rId15"/>
    <p:sldId id="284" r:id="rId16"/>
    <p:sldId id="271" r:id="rId17"/>
    <p:sldId id="272" r:id="rId18"/>
    <p:sldId id="273" r:id="rId19"/>
    <p:sldId id="274" r:id="rId20"/>
    <p:sldId id="275" r:id="rId21"/>
    <p:sldId id="278" r:id="rId22"/>
    <p:sldId id="279" r:id="rId23"/>
    <p:sldId id="280" r:id="rId24"/>
    <p:sldId id="282" r:id="rId25"/>
    <p:sldId id="286" r:id="rId26"/>
    <p:sldId id="285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AB3"/>
    <a:srgbClr val="FFCC66"/>
    <a:srgbClr val="6699FF"/>
    <a:srgbClr val="99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3;&#1072;&#1076;&#1077;&#1083;&#1077;&#1094;\Documents\&#1073;&#1102;&#1076;&#1078;&#1077;&#1090;\2019%20&#1075;&#1086;&#1076;\&#1056;&#1072;&#1089;&#1095;&#1077;&#1090;%20&#1073;&#1102;&#1076;&#1078;&#1077;&#1090;&#1072;%20&#1076;&#1083;&#1103;%20&#1075;&#1088;_2019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3;&#1072;&#1076;&#1077;&#1083;&#1077;&#1094;\Documents\&#1073;&#1102;&#1076;&#1078;&#1077;&#1090;\2019%20&#1075;&#1086;&#1076;\&#1056;&#1072;&#1089;&#1095;&#1077;&#1090;%20&#1073;&#1102;&#1076;&#1078;&#1077;&#1090;&#1072;%20&#1076;&#1083;&#1103;%20&#1075;&#1088;_2019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3;&#1072;&#1076;&#1077;&#1083;&#1077;&#1094;\Documents\&#1073;&#1102;&#1076;&#1078;&#1077;&#1090;\2019%20&#1075;&#1086;&#1076;\&#1056;&#1072;&#1089;&#1095;&#1077;&#1090;%20&#1073;&#1102;&#1076;&#1078;&#1077;&#1090;&#1072;%20&#1076;&#1083;&#1103;%20&#1075;&#1088;_2019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73;&#1102;&#1076;&#1078;&#1077;&#1090;\2018\&#1055;&#1088;&#1086;&#1077;&#1082;&#1090;%20&#1073;&#1102;&#1076;&#1078;&#1077;&#1090;&#1072;\&#1056;&#1072;&#1089;&#1095;&#1077;&#1090;%20&#1087;&#1088;&#1086;&#1077;&#1082;&#1090;&#1072;\&#1056;&#1072;&#1089;&#1095;&#1077;&#1090;%20&#1073;&#1102;&#1076;&#1078;&#1077;&#1090;&#1072;%20&#1076;&#1083;&#1103;%20&#1075;&#1088;_2018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3;&#1072;&#1076;&#1077;&#1083;&#1077;&#1094;\Documents\&#1073;&#1102;&#1076;&#1078;&#1077;&#1090;\2019%20&#1075;&#1086;&#1076;\&#1056;&#1072;&#1089;&#1095;&#1077;&#1090;%20&#1073;&#1102;&#1076;&#1078;&#1077;&#1090;&#1072;%20&#1076;&#1083;&#1103;%20&#1075;&#1088;_2019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2;&#1083;&#1072;&#1076;&#1077;&#1083;&#1077;&#1094;\Documents\&#1073;&#1102;&#1076;&#1078;&#1077;&#1090;\2019%20&#1075;&#1086;&#1076;\&#1056;&#1072;&#1089;&#1095;&#1077;&#1090;%20&#1073;&#1102;&#1076;&#1078;&#1077;&#1090;&#1072;%20&#1076;&#1083;&#1103;%20&#1075;&#1088;_2019.xls" TargetMode="External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3;&#1072;&#1076;&#1077;&#1083;&#1077;&#1094;\Documents\&#1073;&#1102;&#1076;&#1078;&#1077;&#1090;\2019%20&#1075;&#1086;&#1076;\&#1056;&#1072;&#1089;&#1095;&#1077;&#1090;%20&#1073;&#1102;&#1076;&#1078;&#1077;&#1090;&#1072;%20&#1076;&#1083;&#1103;%20&#1075;&#1088;_2019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18"/>
  <c:chart>
    <c:title>
      <c:tx>
        <c:rich>
          <a:bodyPr/>
          <a:lstStyle/>
          <a:p>
            <a:pPr>
              <a:defRPr sz="1200">
                <a:latin typeface="Georgia" pitchFamily="18" charset="0"/>
                <a:cs typeface="Times New Roman" pitchFamily="18" charset="0"/>
              </a:defRPr>
            </a:pPr>
            <a:r>
              <a:rPr lang="ru-RU" sz="1800" dirty="0" smtClean="0"/>
              <a:t>2020 </a:t>
            </a:r>
            <a:r>
              <a:rPr lang="ru-RU" sz="1800" dirty="0"/>
              <a:t>год</a:t>
            </a:r>
          </a:p>
        </c:rich>
      </c:tx>
      <c:layout>
        <c:manualLayout>
          <c:xMode val="edge"/>
          <c:yMode val="edge"/>
          <c:x val="0.23703108031845063"/>
          <c:y val="0"/>
        </c:manualLayout>
      </c:layout>
      <c:overlay val="1"/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87026180965165234"/>
          <c:h val="0.95622728774364052"/>
        </c:manualLayout>
      </c:layout>
      <c:pie3DChart>
        <c:varyColors val="1"/>
        <c:ser>
          <c:idx val="0"/>
          <c:order val="0"/>
          <c:tx>
            <c:strRef>
              <c:f>сл10!$H$4</c:f>
              <c:strCache>
                <c:ptCount val="1"/>
                <c:pt idx="0">
                  <c:v>2019 год</c:v>
                </c:pt>
              </c:strCache>
            </c:strRef>
          </c:tx>
          <c:explosion val="25"/>
          <c:cat>
            <c:strRef>
              <c:f>сл10!$G$5:$G$7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</c:v>
                </c:pt>
              </c:strCache>
            </c:strRef>
          </c:cat>
          <c:val>
            <c:numRef>
              <c:f>сл10!$H$5:$H$7</c:f>
              <c:numCache>
                <c:formatCode>#,##0.00</c:formatCode>
                <c:ptCount val="3"/>
                <c:pt idx="0">
                  <c:v>392500</c:v>
                </c:pt>
                <c:pt idx="1">
                  <c:v>110000</c:v>
                </c:pt>
                <c:pt idx="2">
                  <c:v>8202839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8723228533833547"/>
          <c:y val="0.69679336069536146"/>
          <c:w val="0.27066274620171182"/>
          <c:h val="0.24315622672781129"/>
        </c:manualLayout>
      </c:layout>
      <c:overlay val="1"/>
      <c:txPr>
        <a:bodyPr/>
        <a:lstStyle/>
        <a:p>
          <a:pPr>
            <a:defRPr sz="7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1"/>
  </c:chart>
  <c:externalData r:id="rId1">
    <c:autoUpdate val="1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18"/>
  <c:chart>
    <c:title>
      <c:tx>
        <c:rich>
          <a:bodyPr/>
          <a:lstStyle/>
          <a:p>
            <a:pPr>
              <a:defRPr sz="1200">
                <a:latin typeface="Georgia" pitchFamily="18" charset="0"/>
                <a:cs typeface="Times New Roman" pitchFamily="18" charset="0"/>
              </a:defRPr>
            </a:pPr>
            <a:r>
              <a:rPr lang="ru-RU" sz="1800" dirty="0" smtClean="0"/>
              <a:t>2021 </a:t>
            </a:r>
            <a:r>
              <a:rPr lang="ru-RU" sz="1800" dirty="0"/>
              <a:t>год</a:t>
            </a:r>
          </a:p>
        </c:rich>
      </c:tx>
      <c:layout>
        <c:manualLayout>
          <c:xMode val="edge"/>
          <c:yMode val="edge"/>
          <c:x val="0.31390890548789041"/>
          <c:y val="1.8099547511312222E-2"/>
        </c:manualLayout>
      </c:layout>
      <c:overlay val="1"/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5565610859728526E-2"/>
          <c:w val="0.85949221369445916"/>
          <c:h val="0.9441506216515444"/>
        </c:manualLayout>
      </c:layout>
      <c:pie3DChart>
        <c:varyColors val="1"/>
        <c:ser>
          <c:idx val="0"/>
          <c:order val="0"/>
          <c:tx>
            <c:strRef>
              <c:f>сл10!$I$4</c:f>
              <c:strCache>
                <c:ptCount val="1"/>
                <c:pt idx="0">
                  <c:v>2020 год</c:v>
                </c:pt>
              </c:strCache>
            </c:strRef>
          </c:tx>
          <c:explosion val="25"/>
          <c:cat>
            <c:strRef>
              <c:f>сл10!$G$5:$G$7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</c:v>
                </c:pt>
              </c:strCache>
            </c:strRef>
          </c:cat>
          <c:val>
            <c:numRef>
              <c:f>сл10!$I$5:$I$7</c:f>
              <c:numCache>
                <c:formatCode>#,##0.00</c:formatCode>
                <c:ptCount val="3"/>
                <c:pt idx="0">
                  <c:v>394500</c:v>
                </c:pt>
                <c:pt idx="1">
                  <c:v>110000</c:v>
                </c:pt>
                <c:pt idx="2">
                  <c:v>6012682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0643211681423901"/>
          <c:y val="0.69007161435137376"/>
          <c:w val="0.27622383113721677"/>
          <c:h val="0.25113906010617448"/>
        </c:manualLayout>
      </c:layout>
      <c:overlay val="1"/>
      <c:txPr>
        <a:bodyPr/>
        <a:lstStyle/>
        <a:p>
          <a:pPr>
            <a:defRPr sz="700" kern="0" baseline="0">
              <a:latin typeface="Georgia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1"/>
  </c:chart>
  <c:externalData r:id="rId1">
    <c:autoUpdate val="1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18"/>
  <c:chart>
    <c:title>
      <c:tx>
        <c:rich>
          <a:bodyPr/>
          <a:lstStyle/>
          <a:p>
            <a:pPr>
              <a:defRPr sz="1800">
                <a:latin typeface="Georgia" pitchFamily="18" charset="0"/>
              </a:defRPr>
            </a:pPr>
            <a:r>
              <a:rPr lang="ru-RU" sz="1800" dirty="0" smtClean="0"/>
              <a:t>2022</a:t>
            </a:r>
            <a:r>
              <a:rPr lang="ru-RU" sz="1800" baseline="0" dirty="0" smtClean="0"/>
              <a:t> год</a:t>
            </a:r>
            <a:endParaRPr lang="ru-RU" sz="1800" dirty="0"/>
          </a:p>
        </c:rich>
      </c:tx>
      <c:layout>
        <c:manualLayout>
          <c:xMode val="edge"/>
          <c:yMode val="edge"/>
          <c:x val="0.33062355100914437"/>
          <c:y val="0"/>
        </c:manualLayout>
      </c:layout>
      <c:overlay val="1"/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85122903776701475"/>
          <c:h val="1"/>
        </c:manualLayout>
      </c:layout>
      <c:pie3DChart>
        <c:varyColors val="1"/>
        <c:ser>
          <c:idx val="0"/>
          <c:order val="0"/>
          <c:tx>
            <c:strRef>
              <c:f>сл10!$J$4</c:f>
              <c:strCache>
                <c:ptCount val="1"/>
                <c:pt idx="0">
                  <c:v>2021 год</c:v>
                </c:pt>
              </c:strCache>
            </c:strRef>
          </c:tx>
          <c:explosion val="25"/>
          <c:dPt>
            <c:idx val="2"/>
            <c:bubble3D val="0"/>
            <c:explosion val="28"/>
          </c:dPt>
          <c:cat>
            <c:strRef>
              <c:f>сл10!$G$5:$G$7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</c:v>
                </c:pt>
              </c:strCache>
            </c:strRef>
          </c:cat>
          <c:val>
            <c:numRef>
              <c:f>сл10!$J$5:$J$7</c:f>
              <c:numCache>
                <c:formatCode>#,##0.00</c:formatCode>
                <c:ptCount val="3"/>
                <c:pt idx="0">
                  <c:v>396000</c:v>
                </c:pt>
                <c:pt idx="1">
                  <c:v>110000</c:v>
                </c:pt>
                <c:pt idx="2">
                  <c:v>5875382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3709536576228754"/>
          <c:y val="0.70574797453573068"/>
          <c:w val="0.3066405147010054"/>
          <c:h val="0.2392316046701059"/>
        </c:manualLayout>
      </c:layout>
      <c:overlay val="1"/>
      <c:txPr>
        <a:bodyPr/>
        <a:lstStyle/>
        <a:p>
          <a:pPr>
            <a:defRPr sz="700">
              <a:latin typeface="Georgia" pitchFamily="18" charset="0"/>
            </a:defRPr>
          </a:pPr>
          <a:endParaRPr lang="ru-RU"/>
        </a:p>
      </c:txPr>
    </c:legend>
    <c:plotVisOnly val="1"/>
    <c:dispBlanksAs val="zero"/>
    <c:showDLblsOverMax val="1"/>
  </c:chart>
  <c:externalData r:id="rId1">
    <c:autoUpdate val="1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18"/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111111111111163E-2"/>
          <c:y val="0.1943288859725868"/>
          <c:w val="0.6878068678915138"/>
          <c:h val="0.7547451881014886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1"/>
      <c:txPr>
        <a:bodyPr/>
        <a:lstStyle/>
        <a:p>
          <a:pPr>
            <a:defRPr sz="700">
              <a:latin typeface="Georgia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1"/>
  </c:chart>
  <c:externalData r:id="rId1">
    <c:autoUpdate val="1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6"/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525970534258435E-2"/>
          <c:y val="8.6348141336190787E-2"/>
          <c:w val="0.57039142846385626"/>
          <c:h val="0.87716807977478584"/>
        </c:manualLayout>
      </c:layout>
      <c:pie3DChart>
        <c:varyColors val="1"/>
        <c:ser>
          <c:idx val="0"/>
          <c:order val="0"/>
          <c:tx>
            <c:strRef>
              <c:f>Лист1!$D$2</c:f>
              <c:strCache>
                <c:ptCount val="1"/>
                <c:pt idx="0">
                  <c:v>2020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411585760252238"/>
                  <c:y val="-0.1771813439341906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2020 год </a:t>
                    </a:r>
                    <a:r>
                      <a:rPr lang="ru-RU" dirty="0"/>
                      <a:t>Общегосударственные </a:t>
                    </a:r>
                    <a:r>
                      <a:rPr lang="ru-RU" dirty="0" smtClean="0"/>
                      <a:t>вопросы</a:t>
                    </a:r>
                    <a:r>
                      <a:rPr lang="ru-RU" baseline="0" dirty="0" smtClean="0"/>
                      <a:t>: </a:t>
                    </a:r>
                    <a:r>
                      <a:rPr lang="ru-RU" dirty="0" smtClean="0"/>
                      <a:t>1143,4; 48,7%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-5.2172883640151492E-3"/>
                  <c:y val="-6.266145955942163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2020 </a:t>
                    </a:r>
                    <a:r>
                      <a:rPr lang="ru-RU" dirty="0" smtClean="0"/>
                      <a:t>год </a:t>
                    </a:r>
                    <a:r>
                      <a:rPr lang="ru-RU" dirty="0"/>
                      <a:t>Национальная </a:t>
                    </a:r>
                    <a:r>
                      <a:rPr lang="ru-RU" dirty="0" smtClean="0"/>
                      <a:t>оборона: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 80, 22 3,4%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-0.11161041398971083"/>
                  <c:y val="0.1176638486445036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2020 </a:t>
                    </a:r>
                    <a:r>
                      <a:rPr lang="ru-RU" dirty="0" smtClean="0"/>
                      <a:t>год </a:t>
                    </a:r>
                    <a:r>
                      <a:rPr lang="ru-RU" dirty="0"/>
                      <a:t>Национальная безопасность и правоохранительная </a:t>
                    </a:r>
                    <a:r>
                      <a:rPr lang="ru-RU" dirty="0" smtClean="0"/>
                      <a:t>деятельность: 20,00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1%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3"/>
              <c:layout>
                <c:manualLayout>
                  <c:x val="-0.27890858881668817"/>
                  <c:y val="0.14843977124190258"/>
                </c:manualLayout>
              </c:layout>
              <c:tx>
                <c:rich>
                  <a:bodyPr/>
                  <a:lstStyle/>
                  <a:p>
                    <a:pPr lvl="1" algn="ctr" rtl="0">
                      <a:defRPr sz="1400" b="1" i="0" u="none" strike="noStrike" kern="1200" baseline="0">
                        <a:solidFill>
                          <a:prstClr val="black"/>
                        </a:solidFill>
                        <a:latin typeface="Georgia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2020 год </a:t>
                    </a:r>
                    <a:r>
                      <a:rPr lang="ru-RU" dirty="0"/>
                      <a:t>Национальная </a:t>
                    </a:r>
                    <a:r>
                      <a:rPr lang="ru-RU" dirty="0" smtClean="0"/>
                      <a:t>экономика:</a:t>
                    </a:r>
                  </a:p>
                  <a:p>
                    <a:pPr lvl="1" algn="ctr" rtl="0">
                      <a:defRPr sz="1400" b="1" i="0" u="none" strike="noStrike" kern="1200" baseline="0">
                        <a:solidFill>
                          <a:prstClr val="black"/>
                        </a:solidFill>
                        <a:latin typeface="Georgia" pitchFamily="18" charset="0"/>
                        <a:ea typeface="+mn-ea"/>
                        <a:cs typeface="+mn-cs"/>
                      </a:defRPr>
                    </a:pPr>
                    <a:endParaRPr lang="ru-RU" dirty="0"/>
                  </a:p>
                </c:rich>
              </c:tx>
              <c:spPr/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4"/>
              <c:layout>
                <c:manualLayout>
                  <c:x val="-0.14415443352155288"/>
                  <c:y val="3.5094541704514476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2020 </a:t>
                    </a:r>
                    <a:r>
                      <a:rPr lang="ru-RU" dirty="0" smtClean="0"/>
                      <a:t>год </a:t>
                    </a:r>
                    <a:r>
                      <a:rPr lang="ru-RU" dirty="0"/>
                      <a:t>Жилищно-коммунальное </a:t>
                    </a:r>
                    <a:r>
                      <a:rPr lang="ru-RU" dirty="0" smtClean="0"/>
                      <a:t>хозяйство: 277,2; 11,79%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2020 </a:t>
                    </a:r>
                    <a:r>
                      <a:rPr lang="ru-RU" smtClean="0"/>
                      <a:t>год </a:t>
                    </a:r>
                    <a:r>
                      <a:rPr lang="ru-RU"/>
                      <a:t>Культура, кинематография, средства массовой </a:t>
                    </a:r>
                    <a:r>
                      <a:rPr lang="ru-RU" smtClean="0"/>
                      <a:t>информации:</a:t>
                    </a:r>
                    <a:r>
                      <a:rPr lang="ru-RU" baseline="0" smtClean="0"/>
                      <a:t> 794,3;</a:t>
                    </a:r>
                    <a:r>
                      <a:rPr lang="ru-RU" smtClean="0"/>
                      <a:t> 33,78%</a:t>
                    </a:r>
                    <a:endParaRPr lang="ru-RU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2020 </a:t>
                    </a:r>
                    <a:r>
                      <a:rPr lang="ru-RU" smtClean="0"/>
                      <a:t>год </a:t>
                    </a:r>
                    <a:r>
                      <a:rPr lang="ru-RU"/>
                      <a:t>Социальная </a:t>
                    </a:r>
                    <a:r>
                      <a:rPr lang="ru-RU" smtClean="0"/>
                      <a:t>политика: 36,00</a:t>
                    </a:r>
                    <a:r>
                      <a:rPr lang="ru-RU"/>
                      <a:t>; </a:t>
                    </a:r>
                    <a:r>
                      <a:rPr lang="ru-RU" smtClean="0"/>
                      <a:t>1,53%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sz="1400" b="1">
                    <a:latin typeface="Georgia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Лист1!$A$3:$A$9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кинематография, средства массовой информации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Лист1!$D$3:$D$9</c:f>
              <c:numCache>
                <c:formatCode>#,##0.00</c:formatCode>
                <c:ptCount val="7"/>
                <c:pt idx="0">
                  <c:v>2383380</c:v>
                </c:pt>
                <c:pt idx="1">
                  <c:v>80220</c:v>
                </c:pt>
                <c:pt idx="2">
                  <c:v>11531</c:v>
                </c:pt>
                <c:pt idx="3">
                  <c:v>384578</c:v>
                </c:pt>
                <c:pt idx="4">
                  <c:v>781552</c:v>
                </c:pt>
                <c:pt idx="5">
                  <c:v>2460741</c:v>
                </c:pt>
                <c:pt idx="6">
                  <c:v>252000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</c:pie3DChart>
    </c:plotArea>
    <c:legend>
      <c:legendPos val="r"/>
      <c:layout>
        <c:manualLayout>
          <c:xMode val="edge"/>
          <c:yMode val="edge"/>
          <c:x val="0.74296481526711955"/>
          <c:y val="1.3088669625296891E-2"/>
          <c:w val="0.24343375517812957"/>
          <c:h val="0.96733056316684618"/>
        </c:manualLayout>
      </c:layout>
      <c:overlay val="1"/>
      <c:txPr>
        <a:bodyPr/>
        <a:lstStyle/>
        <a:p>
          <a:pPr>
            <a:defRPr sz="1400">
              <a:latin typeface="Georgia" pitchFamily="18" charset="0"/>
            </a:defRPr>
          </a:pPr>
          <a:endParaRPr lang="ru-RU"/>
        </a:p>
      </c:txPr>
    </c:legend>
    <c:plotVisOnly val="1"/>
    <c:dispBlanksAs val="zero"/>
    <c:showDLblsOverMax val="1"/>
  </c:chart>
  <c:externalData r:id="rId1">
    <c:autoUpdate val="1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6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525970534258435E-2"/>
          <c:y val="8.6348141336190787E-2"/>
          <c:w val="0.57039142846385626"/>
          <c:h val="0.87716807977478584"/>
        </c:manualLayout>
      </c:layout>
      <c:pie3DChart>
        <c:varyColors val="1"/>
        <c:ser>
          <c:idx val="0"/>
          <c:order val="0"/>
          <c:tx>
            <c:strRef>
              <c:f>Лист1!$D$2</c:f>
              <c:strCache>
                <c:ptCount val="1"/>
                <c:pt idx="0">
                  <c:v>2020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315096968953909"/>
                  <c:y val="-0.1630892415034694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2021 </a:t>
                    </a:r>
                    <a:r>
                      <a:rPr lang="ru-RU" dirty="0"/>
                      <a:t>год; Общегосударственные </a:t>
                    </a:r>
                    <a:r>
                      <a:rPr lang="ru-RU" dirty="0" smtClean="0"/>
                      <a:t>вопросы:</a:t>
                    </a:r>
                    <a:r>
                      <a:rPr lang="ru-RU" baseline="0" dirty="0" smtClean="0"/>
                      <a:t> 1038,3</a:t>
                    </a:r>
                    <a:r>
                      <a:rPr lang="ru-RU" dirty="0" smtClean="0"/>
                      <a:t>; 54,1%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1.2790317971669561E-2"/>
                  <c:y val="-5.01953689476297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2021 год </a:t>
                    </a:r>
                    <a:r>
                      <a:rPr lang="ru-RU" dirty="0"/>
                      <a:t>Национальная </a:t>
                    </a:r>
                    <a:r>
                      <a:rPr lang="ru-RU" dirty="0" smtClean="0"/>
                      <a:t>оборона: 80, 22; 4,2%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-0.12042264687738634"/>
                  <c:y val="0.1165798407652173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2021 год </a:t>
                    </a:r>
                    <a:r>
                      <a:rPr lang="ru-RU" dirty="0"/>
                      <a:t>Национальная безопасность и правоохранительная </a:t>
                    </a:r>
                    <a:r>
                      <a:rPr lang="ru-RU" dirty="0" smtClean="0"/>
                      <a:t>деятельность: 20,00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1,0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3"/>
              <c:layout>
                <c:manualLayout>
                  <c:x val="-0.27431090209268355"/>
                  <c:y val="0.1262176097165345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2021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год </a:t>
                    </a:r>
                    <a:r>
                      <a:rPr lang="ru-RU" dirty="0"/>
                      <a:t>Национальная </a:t>
                    </a:r>
                    <a:r>
                      <a:rPr lang="ru-RU" dirty="0" smtClean="0"/>
                      <a:t>экономика: 0,00</a:t>
                    </a:r>
                    <a:r>
                      <a:rPr lang="ru-RU" dirty="0"/>
                      <a:t>; 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4"/>
              <c:layout>
                <c:manualLayout>
                  <c:x val="-0.15220038528856095"/>
                  <c:y val="3.928171418689763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2021 год </a:t>
                    </a:r>
                    <a:r>
                      <a:rPr lang="ru-RU" dirty="0"/>
                      <a:t>Жилищно-коммунальное </a:t>
                    </a:r>
                    <a:r>
                      <a:rPr lang="ru-RU" dirty="0" smtClean="0"/>
                      <a:t>хозяйство: 191,6; 10%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5"/>
              <c:layout>
                <c:manualLayout>
                  <c:x val="-1.4169660683700047E-2"/>
                  <c:y val="-0.2523074636728674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2021 год </a:t>
                    </a:r>
                    <a:r>
                      <a:rPr lang="ru-RU" dirty="0"/>
                      <a:t>Культура, кинематография, средства массовой </a:t>
                    </a:r>
                    <a:r>
                      <a:rPr lang="ru-RU" dirty="0" smtClean="0"/>
                      <a:t>информации: 552,80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28,8%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2021 </a:t>
                    </a:r>
                    <a:r>
                      <a:rPr lang="ru-RU" dirty="0"/>
                      <a:t>год; Социальная </a:t>
                    </a:r>
                    <a:r>
                      <a:rPr lang="ru-RU" dirty="0" smtClean="0"/>
                      <a:t>политика: 36,00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1,9%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sz="1400" b="1">
                    <a:latin typeface="Georgia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Лист1!$A$3:$A$9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кинематография, средства массовой информации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Лист1!$D$3:$D$9</c:f>
              <c:numCache>
                <c:formatCode>#,##0.00</c:formatCode>
                <c:ptCount val="7"/>
                <c:pt idx="0">
                  <c:v>2383380</c:v>
                </c:pt>
                <c:pt idx="1">
                  <c:v>80220</c:v>
                </c:pt>
                <c:pt idx="2">
                  <c:v>11531</c:v>
                </c:pt>
                <c:pt idx="3">
                  <c:v>384578</c:v>
                </c:pt>
                <c:pt idx="4">
                  <c:v>781552</c:v>
                </c:pt>
                <c:pt idx="5">
                  <c:v>2460741</c:v>
                </c:pt>
                <c:pt idx="6">
                  <c:v>252000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</c:pie3DChart>
    </c:plotArea>
    <c:legend>
      <c:legendPos val="r"/>
      <c:layout>
        <c:manualLayout>
          <c:xMode val="edge"/>
          <c:yMode val="edge"/>
          <c:x val="0.7337694418191103"/>
          <c:y val="1.3088669625296891E-2"/>
          <c:w val="0.24343375517812957"/>
          <c:h val="0.91313016920253365"/>
        </c:manualLayout>
      </c:layout>
      <c:overlay val="1"/>
      <c:txPr>
        <a:bodyPr/>
        <a:lstStyle/>
        <a:p>
          <a:pPr>
            <a:defRPr sz="1400">
              <a:latin typeface="Georgia" pitchFamily="18" charset="0"/>
            </a:defRPr>
          </a:pPr>
          <a:endParaRPr lang="ru-RU"/>
        </a:p>
      </c:txPr>
    </c:legend>
    <c:plotVisOnly val="1"/>
    <c:dispBlanksAs val="zero"/>
    <c:showDLblsOverMax val="1"/>
  </c:chart>
  <c:externalData r:id="rId2">
    <c:autoUpdate val="1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6"/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787011674982244E-2"/>
          <c:y val="0.11179010790328764"/>
          <c:w val="0.63861848954812606"/>
          <c:h val="0.82764230677106176"/>
        </c:manualLayout>
      </c:layout>
      <c:pie3DChart>
        <c:varyColors val="1"/>
        <c:ser>
          <c:idx val="0"/>
          <c:order val="0"/>
          <c:tx>
            <c:strRef>
              <c:f>Лист1!$E$2</c:f>
              <c:strCache>
                <c:ptCount val="1"/>
                <c:pt idx="0">
                  <c:v>2021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6333339873805577"/>
                  <c:y val="-0.1956120804399498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2022 год </a:t>
                    </a:r>
                    <a:r>
                      <a:rPr lang="ru-RU" dirty="0"/>
                      <a:t>Общегосударственные </a:t>
                    </a:r>
                    <a:r>
                      <a:rPr lang="ru-RU" dirty="0" smtClean="0"/>
                      <a:t>вопросы: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1038,3;  56,6%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-3.4875003878447941E-2"/>
                  <c:y val="-2.37939326276917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2022 год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Национальная </a:t>
                    </a:r>
                    <a:r>
                      <a:rPr lang="ru-RU" dirty="0"/>
                      <a:t>оборона; </a:t>
                    </a:r>
                    <a:r>
                      <a:rPr lang="ru-RU" dirty="0" smtClean="0"/>
                      <a:t>0,00</a:t>
                    </a:r>
                    <a:r>
                      <a:rPr lang="ru-RU" dirty="0"/>
                      <a:t>; 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-0.1882093471165012"/>
                  <c:y val="9.356503213180798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2022 год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Национальная </a:t>
                    </a:r>
                    <a:r>
                      <a:rPr lang="ru-RU" dirty="0"/>
                      <a:t>безопасность и правоохранительная деятельность; </a:t>
                    </a:r>
                    <a:r>
                      <a:rPr lang="ru-RU" dirty="0" smtClean="0"/>
                      <a:t>20,00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1,1%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3"/>
              <c:layout>
                <c:manualLayout>
                  <c:x val="-0.34691315579550219"/>
                  <c:y val="0.122593232711424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2022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год </a:t>
                    </a:r>
                    <a:r>
                      <a:rPr lang="ru-RU" dirty="0"/>
                      <a:t>Национальная экономика; 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4"/>
              <c:layout>
                <c:manualLayout>
                  <c:x val="-0.16622055860259141"/>
                  <c:y val="-4.277904452414750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2022 год </a:t>
                    </a:r>
                    <a:r>
                      <a:rPr lang="ru-RU" dirty="0"/>
                      <a:t>Жилищно-коммунальное </a:t>
                    </a:r>
                    <a:r>
                      <a:rPr lang="ru-RU" dirty="0" smtClean="0"/>
                      <a:t>хозяйство</a:t>
                    </a:r>
                    <a:r>
                      <a:rPr lang="ru-RU" dirty="0"/>
                      <a:t>:</a:t>
                    </a:r>
                    <a:r>
                      <a:rPr lang="ru-RU" dirty="0" smtClean="0"/>
                      <a:t> 218,8; 11,9%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2022 год </a:t>
                    </a:r>
                    <a:r>
                      <a:rPr lang="ru-RU" dirty="0"/>
                      <a:t>Культура, кинематография, средства массовой </a:t>
                    </a:r>
                    <a:r>
                      <a:rPr lang="ru-RU" dirty="0" smtClean="0"/>
                      <a:t>информации:  520,6; 28,5%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2022 год </a:t>
                    </a:r>
                    <a:r>
                      <a:rPr lang="ru-RU" dirty="0"/>
                      <a:t>Социальная </a:t>
                    </a:r>
                    <a:r>
                      <a:rPr lang="ru-RU" dirty="0" smtClean="0"/>
                      <a:t>политика: 36,0; 1,9%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sz="1400" b="1">
                    <a:latin typeface="Georgia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Лист1!$A$3:$A$9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кинематография, средства массовой информации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Лист1!$E$3:$E$9</c:f>
              <c:numCache>
                <c:formatCode>#,##0.00</c:formatCode>
                <c:ptCount val="7"/>
                <c:pt idx="0">
                  <c:v>2301380</c:v>
                </c:pt>
                <c:pt idx="1">
                  <c:v>80220</c:v>
                </c:pt>
                <c:pt idx="2">
                  <c:v>6531</c:v>
                </c:pt>
                <c:pt idx="3">
                  <c:v>384578</c:v>
                </c:pt>
                <c:pt idx="4">
                  <c:v>709052</c:v>
                </c:pt>
                <c:pt idx="5">
                  <c:v>2328741</c:v>
                </c:pt>
                <c:pt idx="6">
                  <c:v>252000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278869385253833"/>
          <c:y val="3.6168460331137527E-2"/>
          <c:w val="0.23284747195991873"/>
          <c:h val="0.94609968274311251"/>
        </c:manualLayout>
      </c:layout>
      <c:overlay val="1"/>
      <c:txPr>
        <a:bodyPr/>
        <a:lstStyle/>
        <a:p>
          <a:pPr rtl="0">
            <a:defRPr sz="1400">
              <a:latin typeface="Georgia" pitchFamily="18" charset="0"/>
            </a:defRPr>
          </a:pPr>
          <a:endParaRPr lang="ru-RU"/>
        </a:p>
      </c:txPr>
    </c:legend>
    <c:plotVisOnly val="1"/>
    <c:dispBlanksAs val="zero"/>
    <c:showDLblsOverMax val="1"/>
  </c:chart>
  <c:externalData r:id="rId1">
    <c:autoUpdate val="1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755716-132C-4D0A-81DD-A401391AABCE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235AC4-4504-4B6A-8CA9-BEB6546CF038}">
      <dgm:prSet phldrT="[Текст]" custT="1"/>
      <dgm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rPr>
            <a:t>Составление проекта бюджета</a:t>
          </a:r>
          <a:endParaRPr lang="ru-RU" sz="2200" b="1" dirty="0" smtClean="0">
            <a:solidFill>
              <a:schemeClr val="tx1">
                <a:lumMod val="95000"/>
                <a:lumOff val="5000"/>
              </a:schemeClr>
            </a:solidFill>
            <a:latin typeface="Georgia" pitchFamily="18" charset="0"/>
            <a:cs typeface="Times New Roman" pitchFamily="18" charset="0"/>
          </a:endParaRP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>
            <a:latin typeface="Georgia" pitchFamily="18" charset="0"/>
            <a:cs typeface="Times New Roman" pitchFamily="18" charset="0"/>
          </a:endParaRPr>
        </a:p>
      </dgm:t>
    </dgm:pt>
    <dgm:pt modelId="{08B7CF7E-2605-48A2-846D-799098572646}" type="parTrans" cxnId="{7C1E1EC1-4230-4A57-AC97-D891681C3CD9}">
      <dgm:prSet/>
      <dgm:spPr/>
      <dgm:t>
        <a:bodyPr/>
        <a:lstStyle/>
        <a:p>
          <a:endParaRPr lang="ru-RU"/>
        </a:p>
      </dgm:t>
    </dgm:pt>
    <dgm:pt modelId="{E9663BAB-907A-4FB6-97F9-88A5CF92AF6B}" type="sibTrans" cxnId="{7C1E1EC1-4230-4A57-AC97-D891681C3CD9}">
      <dgm:prSet/>
      <dgm:spPr/>
      <dgm:t>
        <a:bodyPr/>
        <a:lstStyle/>
        <a:p>
          <a:endParaRPr lang="ru-RU"/>
        </a:p>
      </dgm:t>
    </dgm:pt>
    <dgm:pt modelId="{D8919087-1974-4BE7-B770-2CFDC794ADFA}">
      <dgm:prSet phldrT="[Текст]" custT="1"/>
      <dgm:spPr>
        <a:noFill/>
        <a:ln>
          <a:noFill/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i="1" dirty="0" smtClean="0">
            <a:latin typeface="Georgia" pitchFamily="18" charset="0"/>
            <a:cs typeface="Times New Roman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i="1" dirty="0" smtClean="0">
              <a:latin typeface="Georgia" pitchFamily="18" charset="0"/>
              <a:cs typeface="Times New Roman" pitchFamily="18" charset="0"/>
            </a:rPr>
            <a:t>(Составление проекта бюджета осуществляется администрацией поселения в установленном порядке)</a:t>
          </a:r>
          <a:endParaRPr lang="ru-RU" sz="1800" dirty="0">
            <a:latin typeface="Georgia" pitchFamily="18" charset="0"/>
            <a:cs typeface="Times New Roman" pitchFamily="18" charset="0"/>
          </a:endParaRPr>
        </a:p>
      </dgm:t>
    </dgm:pt>
    <dgm:pt modelId="{127D6879-CE34-4417-9FE6-348BF1B62D43}" type="parTrans" cxnId="{DB0D6C25-DB36-43DA-86EC-4564374A640A}">
      <dgm:prSet/>
      <dgm:spPr/>
      <dgm:t>
        <a:bodyPr/>
        <a:lstStyle/>
        <a:p>
          <a:endParaRPr lang="ru-RU"/>
        </a:p>
      </dgm:t>
    </dgm:pt>
    <dgm:pt modelId="{03117D74-A369-4E91-9DE4-1CDFA6DB54C6}" type="sibTrans" cxnId="{DB0D6C25-DB36-43DA-86EC-4564374A640A}">
      <dgm:prSet/>
      <dgm:spPr/>
      <dgm:t>
        <a:bodyPr/>
        <a:lstStyle/>
        <a:p>
          <a:endParaRPr lang="ru-RU"/>
        </a:p>
      </dgm:t>
    </dgm:pt>
    <dgm:pt modelId="{1D4D055C-5D9B-4634-A28F-023AC49D8349}">
      <dgm:prSet phldrT="[Текст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gm:spPr>
      <dgm:t>
        <a:bodyPr/>
        <a:lstStyle/>
        <a:p>
          <a:r>
            <a:rPr lang="ru-RU" sz="22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rPr>
            <a:t>Рассмотрение проекта бюджета</a:t>
          </a:r>
          <a:endParaRPr lang="ru-RU" sz="2200" b="1" dirty="0">
            <a:solidFill>
              <a:schemeClr val="tx1">
                <a:lumMod val="95000"/>
                <a:lumOff val="5000"/>
              </a:schemeClr>
            </a:solidFill>
            <a:latin typeface="Georgia" pitchFamily="18" charset="0"/>
            <a:cs typeface="Times New Roman" pitchFamily="18" charset="0"/>
          </a:endParaRPr>
        </a:p>
      </dgm:t>
    </dgm:pt>
    <dgm:pt modelId="{14268F16-C9A5-4F63-8522-AB691D7A9A66}" type="parTrans" cxnId="{9DB1AFC1-B046-4673-96C1-833A797F18C2}">
      <dgm:prSet/>
      <dgm:spPr/>
      <dgm:t>
        <a:bodyPr/>
        <a:lstStyle/>
        <a:p>
          <a:endParaRPr lang="ru-RU"/>
        </a:p>
      </dgm:t>
    </dgm:pt>
    <dgm:pt modelId="{7BD38D00-A2BB-455D-AC99-4059B576DFCD}" type="sibTrans" cxnId="{9DB1AFC1-B046-4673-96C1-833A797F18C2}">
      <dgm:prSet/>
      <dgm:spPr/>
      <dgm:t>
        <a:bodyPr/>
        <a:lstStyle/>
        <a:p>
          <a:endParaRPr lang="ru-RU"/>
        </a:p>
      </dgm:t>
    </dgm:pt>
    <dgm:pt modelId="{65C71288-79F6-4D4F-8C4E-485C8FA117DD}">
      <dgm:prSet custT="1"/>
      <dgm:spPr>
        <a:noFill/>
        <a:ln>
          <a:noFill/>
        </a:ln>
      </dgm:spPr>
      <dgm:t>
        <a:bodyPr/>
        <a:lstStyle/>
        <a:p>
          <a:endParaRPr lang="ru-RU" sz="1800" i="1" dirty="0" smtClean="0">
            <a:latin typeface="Georgia" pitchFamily="18" charset="0"/>
            <a:cs typeface="Times New Roman" pitchFamily="18" charset="0"/>
          </a:endParaRPr>
        </a:p>
        <a:p>
          <a:r>
            <a:rPr lang="ru-RU" sz="1800" i="1" dirty="0" smtClean="0">
              <a:latin typeface="Georgia" pitchFamily="18" charset="0"/>
              <a:cs typeface="Times New Roman" pitchFamily="18" charset="0"/>
            </a:rPr>
            <a:t>(Проект бюджета вносится на рассмотрение в Совет поселения не позднее 15 ноября текущего года)</a:t>
          </a:r>
          <a:endParaRPr lang="ru-RU" sz="1800" i="1" dirty="0">
            <a:latin typeface="Georgia" pitchFamily="18" charset="0"/>
            <a:cs typeface="Times New Roman" pitchFamily="18" charset="0"/>
          </a:endParaRPr>
        </a:p>
      </dgm:t>
    </dgm:pt>
    <dgm:pt modelId="{A3B69456-ED84-4876-BD8C-AB63F72277C6}" type="parTrans" cxnId="{3FF3130E-4436-4D4A-B9AE-DDBAE2DE745F}">
      <dgm:prSet/>
      <dgm:spPr/>
      <dgm:t>
        <a:bodyPr/>
        <a:lstStyle/>
        <a:p>
          <a:endParaRPr lang="ru-RU"/>
        </a:p>
      </dgm:t>
    </dgm:pt>
    <dgm:pt modelId="{C550CA15-A318-4755-B610-5CBD20BE20D5}" type="sibTrans" cxnId="{3FF3130E-4436-4D4A-B9AE-DDBAE2DE745F}">
      <dgm:prSet/>
      <dgm:spPr/>
      <dgm:t>
        <a:bodyPr/>
        <a:lstStyle/>
        <a:p>
          <a:endParaRPr lang="ru-RU"/>
        </a:p>
      </dgm:t>
    </dgm:pt>
    <dgm:pt modelId="{AD21EA6E-D290-4280-821E-C9714947FAB9}">
      <dgm:prSet phldrT="[Текст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gm:spPr>
      <dgm:t>
        <a:bodyPr/>
        <a:lstStyle/>
        <a:p>
          <a:r>
            <a:rPr lang="ru-RU" sz="22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rPr>
            <a:t>Утверждение проекта бюджета</a:t>
          </a:r>
          <a:endParaRPr lang="ru-RU" sz="2200" b="1" dirty="0">
            <a:solidFill>
              <a:schemeClr val="tx1">
                <a:lumMod val="95000"/>
                <a:lumOff val="5000"/>
              </a:schemeClr>
            </a:solidFill>
            <a:latin typeface="Georgia" pitchFamily="18" charset="0"/>
            <a:cs typeface="Times New Roman" pitchFamily="18" charset="0"/>
          </a:endParaRPr>
        </a:p>
      </dgm:t>
    </dgm:pt>
    <dgm:pt modelId="{790B6392-A09E-42BA-949B-50C5F6D535E6}" type="parTrans" cxnId="{CF17EC10-8927-4C15-A782-07640B74F383}">
      <dgm:prSet/>
      <dgm:spPr/>
      <dgm:t>
        <a:bodyPr/>
        <a:lstStyle/>
        <a:p>
          <a:endParaRPr lang="ru-RU"/>
        </a:p>
      </dgm:t>
    </dgm:pt>
    <dgm:pt modelId="{A911D8F2-F4F2-48FF-94B9-0CF3F1D17638}" type="sibTrans" cxnId="{CF17EC10-8927-4C15-A782-07640B74F383}">
      <dgm:prSet/>
      <dgm:spPr/>
      <dgm:t>
        <a:bodyPr/>
        <a:lstStyle/>
        <a:p>
          <a:endParaRPr lang="ru-RU"/>
        </a:p>
      </dgm:t>
    </dgm:pt>
    <dgm:pt modelId="{9A2F1F6D-9EEE-4BAA-BCF8-C5B4A569BFBF}">
      <dgm:prSet custT="1"/>
      <dgm:spPr>
        <a:noFill/>
        <a:ln>
          <a:noFill/>
        </a:ln>
      </dgm:spPr>
      <dgm:t>
        <a:bodyPr/>
        <a:lstStyle/>
        <a:p>
          <a:endParaRPr lang="ru-RU" sz="1800" i="1" dirty="0" smtClean="0">
            <a:latin typeface="Georgia" pitchFamily="18" charset="0"/>
            <a:cs typeface="Times New Roman" pitchFamily="18" charset="0"/>
          </a:endParaRPr>
        </a:p>
        <a:p>
          <a:r>
            <a:rPr lang="ru-RU" sz="1800" i="1" dirty="0" smtClean="0">
              <a:latin typeface="Georgia" pitchFamily="18" charset="0"/>
              <a:cs typeface="Times New Roman" pitchFamily="18" charset="0"/>
            </a:rPr>
            <a:t>(Бюджет поселения утверждается до начала очередного финансового года в форме Решения Совета поселения)</a:t>
          </a:r>
          <a:endParaRPr lang="ru-RU" sz="1800" i="1" dirty="0">
            <a:latin typeface="Georgia" pitchFamily="18" charset="0"/>
            <a:cs typeface="Times New Roman" pitchFamily="18" charset="0"/>
          </a:endParaRPr>
        </a:p>
      </dgm:t>
    </dgm:pt>
    <dgm:pt modelId="{31D661EB-95A6-4DB0-8D42-930BB917D7AA}" type="parTrans" cxnId="{F8CD235A-F51D-46B1-B99D-CF38387C183D}">
      <dgm:prSet/>
      <dgm:spPr/>
      <dgm:t>
        <a:bodyPr/>
        <a:lstStyle/>
        <a:p>
          <a:endParaRPr lang="ru-RU"/>
        </a:p>
      </dgm:t>
    </dgm:pt>
    <dgm:pt modelId="{1B8476FB-2F56-4D35-AE46-C7BD716E61A7}" type="sibTrans" cxnId="{F8CD235A-F51D-46B1-B99D-CF38387C183D}">
      <dgm:prSet/>
      <dgm:spPr/>
      <dgm:t>
        <a:bodyPr/>
        <a:lstStyle/>
        <a:p>
          <a:endParaRPr lang="ru-RU"/>
        </a:p>
      </dgm:t>
    </dgm:pt>
    <dgm:pt modelId="{FC6042CA-401F-4DC9-A18C-8EF523032928}" type="pres">
      <dgm:prSet presAssocID="{48755716-132C-4D0A-81DD-A401391AABC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77DF61-33BC-4938-8AEB-7DA86EEB119E}" type="pres">
      <dgm:prSet presAssocID="{AD21EA6E-D290-4280-821E-C9714947FAB9}" presName="boxAndChildren" presStyleCnt="0"/>
      <dgm:spPr/>
    </dgm:pt>
    <dgm:pt modelId="{2E1D239F-229E-4F68-8728-CAF80FC81F5F}" type="pres">
      <dgm:prSet presAssocID="{AD21EA6E-D290-4280-821E-C9714947FAB9}" presName="parentTextBox" presStyleLbl="node1" presStyleIdx="0" presStyleCnt="3"/>
      <dgm:spPr/>
      <dgm:t>
        <a:bodyPr/>
        <a:lstStyle/>
        <a:p>
          <a:endParaRPr lang="ru-RU"/>
        </a:p>
      </dgm:t>
    </dgm:pt>
    <dgm:pt modelId="{9D007E09-0EF2-41C0-927B-F8C838FEEA10}" type="pres">
      <dgm:prSet presAssocID="{AD21EA6E-D290-4280-821E-C9714947FAB9}" presName="entireBox" presStyleLbl="node1" presStyleIdx="0" presStyleCnt="3"/>
      <dgm:spPr/>
      <dgm:t>
        <a:bodyPr/>
        <a:lstStyle/>
        <a:p>
          <a:endParaRPr lang="ru-RU"/>
        </a:p>
      </dgm:t>
    </dgm:pt>
    <dgm:pt modelId="{1EF1AD50-C477-4BC7-B6D0-F2DD1ACB2F43}" type="pres">
      <dgm:prSet presAssocID="{AD21EA6E-D290-4280-821E-C9714947FAB9}" presName="descendantBox" presStyleCnt="0"/>
      <dgm:spPr/>
    </dgm:pt>
    <dgm:pt modelId="{D788817F-BE4C-444C-B8C6-1ECEA6BE5A3C}" type="pres">
      <dgm:prSet presAssocID="{9A2F1F6D-9EEE-4BAA-BCF8-C5B4A569BFBF}" presName="childTextBox" presStyleLbl="fgAccFollowNode1" presStyleIdx="0" presStyleCnt="3" custScaleX="94322" custScaleY="83684" custLinFactNeighborX="0" custLinFactNeighborY="-24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AAE71-DCB7-4C85-83C8-EF5B961C8D55}" type="pres">
      <dgm:prSet presAssocID="{7BD38D00-A2BB-455D-AC99-4059B576DFCD}" presName="sp" presStyleCnt="0"/>
      <dgm:spPr/>
    </dgm:pt>
    <dgm:pt modelId="{A505A427-6BBC-4485-A334-F77CB5423A2F}" type="pres">
      <dgm:prSet presAssocID="{1D4D055C-5D9B-4634-A28F-023AC49D8349}" presName="arrowAndChildren" presStyleCnt="0"/>
      <dgm:spPr/>
    </dgm:pt>
    <dgm:pt modelId="{AC19E23D-536E-4224-BCA8-F1F01CEEE9A5}" type="pres">
      <dgm:prSet presAssocID="{1D4D055C-5D9B-4634-A28F-023AC49D8349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88C0369F-75E5-4478-9CC3-E14FB85FD1D6}" type="pres">
      <dgm:prSet presAssocID="{1D4D055C-5D9B-4634-A28F-023AC49D8349}" presName="arrow" presStyleLbl="node1" presStyleIdx="1" presStyleCnt="3" custLinFactNeighborX="1" custLinFactNeighborY="-1766"/>
      <dgm:spPr/>
      <dgm:t>
        <a:bodyPr/>
        <a:lstStyle/>
        <a:p>
          <a:endParaRPr lang="ru-RU"/>
        </a:p>
      </dgm:t>
    </dgm:pt>
    <dgm:pt modelId="{C7D0CB9D-D37A-4442-B13E-60A038411673}" type="pres">
      <dgm:prSet presAssocID="{1D4D055C-5D9B-4634-A28F-023AC49D8349}" presName="descendantArrow" presStyleCnt="0"/>
      <dgm:spPr/>
    </dgm:pt>
    <dgm:pt modelId="{41D0B791-3F76-4A43-B41D-F0A2B7175BAF}" type="pres">
      <dgm:prSet presAssocID="{65C71288-79F6-4D4F-8C4E-485C8FA117DD}" presName="childTextArrow" presStyleLbl="fgAccFollowNode1" presStyleIdx="1" presStyleCnt="3" custScaleX="93980" custScaleY="92503" custLinFactNeighborX="0" custLinFactNeighborY="-215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503490-C96E-49A1-A4D1-AB9FE1A077F6}" type="pres">
      <dgm:prSet presAssocID="{E9663BAB-907A-4FB6-97F9-88A5CF92AF6B}" presName="sp" presStyleCnt="0"/>
      <dgm:spPr/>
    </dgm:pt>
    <dgm:pt modelId="{D621E03A-19AE-43CA-AF5C-BD858F59FFEE}" type="pres">
      <dgm:prSet presAssocID="{0E235AC4-4504-4B6A-8CA9-BEB6546CF038}" presName="arrowAndChildren" presStyleCnt="0"/>
      <dgm:spPr/>
    </dgm:pt>
    <dgm:pt modelId="{DC1F851A-2493-441B-81A1-C38D9156136F}" type="pres">
      <dgm:prSet presAssocID="{0E235AC4-4504-4B6A-8CA9-BEB6546CF038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0DED3F70-FF02-441B-A44B-ED98E649453A}" type="pres">
      <dgm:prSet presAssocID="{0E235AC4-4504-4B6A-8CA9-BEB6546CF038}" presName="arrow" presStyleLbl="node1" presStyleIdx="2" presStyleCnt="3" custLinFactNeighborX="5000" custLinFactNeighborY="2782"/>
      <dgm:spPr/>
      <dgm:t>
        <a:bodyPr/>
        <a:lstStyle/>
        <a:p>
          <a:endParaRPr lang="ru-RU"/>
        </a:p>
      </dgm:t>
    </dgm:pt>
    <dgm:pt modelId="{771650D8-FD71-4B60-A0F8-E4BB9F10F5A3}" type="pres">
      <dgm:prSet presAssocID="{0E235AC4-4504-4B6A-8CA9-BEB6546CF038}" presName="descendantArrow" presStyleCnt="0"/>
      <dgm:spPr/>
    </dgm:pt>
    <dgm:pt modelId="{A6991FDE-C51A-4E4F-919D-961991C50FE7}" type="pres">
      <dgm:prSet presAssocID="{D8919087-1974-4BE7-B770-2CFDC794ADFA}" presName="childTextArrow" presStyleLbl="fgAccFollowNode1" presStyleIdx="2" presStyleCnt="3" custScaleX="91303" custScaleY="103233" custLinFactNeighborX="383" custLinFactNeighborY="-315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17EC10-8927-4C15-A782-07640B74F383}" srcId="{48755716-132C-4D0A-81DD-A401391AABCE}" destId="{AD21EA6E-D290-4280-821E-C9714947FAB9}" srcOrd="2" destOrd="0" parTransId="{790B6392-A09E-42BA-949B-50C5F6D535E6}" sibTransId="{A911D8F2-F4F2-48FF-94B9-0CF3F1D17638}"/>
    <dgm:cxn modelId="{0CD17C73-F10C-42E2-ABAC-884242E4238A}" type="presOf" srcId="{D8919087-1974-4BE7-B770-2CFDC794ADFA}" destId="{A6991FDE-C51A-4E4F-919D-961991C50FE7}" srcOrd="0" destOrd="0" presId="urn:microsoft.com/office/officeart/2005/8/layout/process4"/>
    <dgm:cxn modelId="{3602A06B-FE0F-4695-9AF0-4889C4DAB756}" type="presOf" srcId="{65C71288-79F6-4D4F-8C4E-485C8FA117DD}" destId="{41D0B791-3F76-4A43-B41D-F0A2B7175BAF}" srcOrd="0" destOrd="0" presId="urn:microsoft.com/office/officeart/2005/8/layout/process4"/>
    <dgm:cxn modelId="{FBEEC122-F447-4376-BF1A-2A92142A1591}" type="presOf" srcId="{AD21EA6E-D290-4280-821E-C9714947FAB9}" destId="{9D007E09-0EF2-41C0-927B-F8C838FEEA10}" srcOrd="1" destOrd="0" presId="urn:microsoft.com/office/officeart/2005/8/layout/process4"/>
    <dgm:cxn modelId="{DB0D6C25-DB36-43DA-86EC-4564374A640A}" srcId="{0E235AC4-4504-4B6A-8CA9-BEB6546CF038}" destId="{D8919087-1974-4BE7-B770-2CFDC794ADFA}" srcOrd="0" destOrd="0" parTransId="{127D6879-CE34-4417-9FE6-348BF1B62D43}" sibTransId="{03117D74-A369-4E91-9DE4-1CDFA6DB54C6}"/>
    <dgm:cxn modelId="{3FF3130E-4436-4D4A-B9AE-DDBAE2DE745F}" srcId="{1D4D055C-5D9B-4634-A28F-023AC49D8349}" destId="{65C71288-79F6-4D4F-8C4E-485C8FA117DD}" srcOrd="0" destOrd="0" parTransId="{A3B69456-ED84-4876-BD8C-AB63F72277C6}" sibTransId="{C550CA15-A318-4755-B610-5CBD20BE20D5}"/>
    <dgm:cxn modelId="{49016AA4-5C56-4299-8531-6AD05FD2630A}" type="presOf" srcId="{9A2F1F6D-9EEE-4BAA-BCF8-C5B4A569BFBF}" destId="{D788817F-BE4C-444C-B8C6-1ECEA6BE5A3C}" srcOrd="0" destOrd="0" presId="urn:microsoft.com/office/officeart/2005/8/layout/process4"/>
    <dgm:cxn modelId="{F8CD235A-F51D-46B1-B99D-CF38387C183D}" srcId="{AD21EA6E-D290-4280-821E-C9714947FAB9}" destId="{9A2F1F6D-9EEE-4BAA-BCF8-C5B4A569BFBF}" srcOrd="0" destOrd="0" parTransId="{31D661EB-95A6-4DB0-8D42-930BB917D7AA}" sibTransId="{1B8476FB-2F56-4D35-AE46-C7BD716E61A7}"/>
    <dgm:cxn modelId="{9DB1AFC1-B046-4673-96C1-833A797F18C2}" srcId="{48755716-132C-4D0A-81DD-A401391AABCE}" destId="{1D4D055C-5D9B-4634-A28F-023AC49D8349}" srcOrd="1" destOrd="0" parTransId="{14268F16-C9A5-4F63-8522-AB691D7A9A66}" sibTransId="{7BD38D00-A2BB-455D-AC99-4059B576DFCD}"/>
    <dgm:cxn modelId="{6F61BA26-9570-4CEE-A7FF-A08FFE6A417D}" type="presOf" srcId="{0E235AC4-4504-4B6A-8CA9-BEB6546CF038}" destId="{DC1F851A-2493-441B-81A1-C38D9156136F}" srcOrd="0" destOrd="0" presId="urn:microsoft.com/office/officeart/2005/8/layout/process4"/>
    <dgm:cxn modelId="{2C4319F7-5BDE-43A7-9FB9-A3E846E2E404}" type="presOf" srcId="{0E235AC4-4504-4B6A-8CA9-BEB6546CF038}" destId="{0DED3F70-FF02-441B-A44B-ED98E649453A}" srcOrd="1" destOrd="0" presId="urn:microsoft.com/office/officeart/2005/8/layout/process4"/>
    <dgm:cxn modelId="{54D7423B-FACD-46D4-8E1B-94A2B267BD9C}" type="presOf" srcId="{1D4D055C-5D9B-4634-A28F-023AC49D8349}" destId="{88C0369F-75E5-4478-9CC3-E14FB85FD1D6}" srcOrd="1" destOrd="0" presId="urn:microsoft.com/office/officeart/2005/8/layout/process4"/>
    <dgm:cxn modelId="{43CE8911-1B1E-4077-9968-D3BCFAFA7657}" type="presOf" srcId="{48755716-132C-4D0A-81DD-A401391AABCE}" destId="{FC6042CA-401F-4DC9-A18C-8EF523032928}" srcOrd="0" destOrd="0" presId="urn:microsoft.com/office/officeart/2005/8/layout/process4"/>
    <dgm:cxn modelId="{77720F00-2DB0-41FC-898E-74281478D0A7}" type="presOf" srcId="{AD21EA6E-D290-4280-821E-C9714947FAB9}" destId="{2E1D239F-229E-4F68-8728-CAF80FC81F5F}" srcOrd="0" destOrd="0" presId="urn:microsoft.com/office/officeart/2005/8/layout/process4"/>
    <dgm:cxn modelId="{056B7C99-792A-4696-AB9C-A5A2D936B72A}" type="presOf" srcId="{1D4D055C-5D9B-4634-A28F-023AC49D8349}" destId="{AC19E23D-536E-4224-BCA8-F1F01CEEE9A5}" srcOrd="0" destOrd="0" presId="urn:microsoft.com/office/officeart/2005/8/layout/process4"/>
    <dgm:cxn modelId="{7C1E1EC1-4230-4A57-AC97-D891681C3CD9}" srcId="{48755716-132C-4D0A-81DD-A401391AABCE}" destId="{0E235AC4-4504-4B6A-8CA9-BEB6546CF038}" srcOrd="0" destOrd="0" parTransId="{08B7CF7E-2605-48A2-846D-799098572646}" sibTransId="{E9663BAB-907A-4FB6-97F9-88A5CF92AF6B}"/>
    <dgm:cxn modelId="{87CEA3B9-A526-4CCA-AA20-C8406BB165D1}" type="presParOf" srcId="{FC6042CA-401F-4DC9-A18C-8EF523032928}" destId="{2177DF61-33BC-4938-8AEB-7DA86EEB119E}" srcOrd="0" destOrd="0" presId="urn:microsoft.com/office/officeart/2005/8/layout/process4"/>
    <dgm:cxn modelId="{EB5839B8-2BD4-4158-8880-7BF5C0713E76}" type="presParOf" srcId="{2177DF61-33BC-4938-8AEB-7DA86EEB119E}" destId="{2E1D239F-229E-4F68-8728-CAF80FC81F5F}" srcOrd="0" destOrd="0" presId="urn:microsoft.com/office/officeart/2005/8/layout/process4"/>
    <dgm:cxn modelId="{8A03B5C1-8388-4991-AD3B-7E1278CB0CA5}" type="presParOf" srcId="{2177DF61-33BC-4938-8AEB-7DA86EEB119E}" destId="{9D007E09-0EF2-41C0-927B-F8C838FEEA10}" srcOrd="1" destOrd="0" presId="urn:microsoft.com/office/officeart/2005/8/layout/process4"/>
    <dgm:cxn modelId="{097036D0-DEA8-464F-98A7-FF91CC7468E7}" type="presParOf" srcId="{2177DF61-33BC-4938-8AEB-7DA86EEB119E}" destId="{1EF1AD50-C477-4BC7-B6D0-F2DD1ACB2F43}" srcOrd="2" destOrd="0" presId="urn:microsoft.com/office/officeart/2005/8/layout/process4"/>
    <dgm:cxn modelId="{31882B54-296C-42D3-8BCC-FC7E5E8F0280}" type="presParOf" srcId="{1EF1AD50-C477-4BC7-B6D0-F2DD1ACB2F43}" destId="{D788817F-BE4C-444C-B8C6-1ECEA6BE5A3C}" srcOrd="0" destOrd="0" presId="urn:microsoft.com/office/officeart/2005/8/layout/process4"/>
    <dgm:cxn modelId="{A42E005A-8A3E-4C66-96AE-4B1C710FFAB4}" type="presParOf" srcId="{FC6042CA-401F-4DC9-A18C-8EF523032928}" destId="{D5AAAE71-DCB7-4C85-83C8-EF5B961C8D55}" srcOrd="1" destOrd="0" presId="urn:microsoft.com/office/officeart/2005/8/layout/process4"/>
    <dgm:cxn modelId="{97F1637A-855E-460B-A299-7FE307280E2D}" type="presParOf" srcId="{FC6042CA-401F-4DC9-A18C-8EF523032928}" destId="{A505A427-6BBC-4485-A334-F77CB5423A2F}" srcOrd="2" destOrd="0" presId="urn:microsoft.com/office/officeart/2005/8/layout/process4"/>
    <dgm:cxn modelId="{D318140C-D37D-4E6C-923F-C285782CC8EF}" type="presParOf" srcId="{A505A427-6BBC-4485-A334-F77CB5423A2F}" destId="{AC19E23D-536E-4224-BCA8-F1F01CEEE9A5}" srcOrd="0" destOrd="0" presId="urn:microsoft.com/office/officeart/2005/8/layout/process4"/>
    <dgm:cxn modelId="{8BB24B76-C5C8-4E4B-BD81-603B81AD78FB}" type="presParOf" srcId="{A505A427-6BBC-4485-A334-F77CB5423A2F}" destId="{88C0369F-75E5-4478-9CC3-E14FB85FD1D6}" srcOrd="1" destOrd="0" presId="urn:microsoft.com/office/officeart/2005/8/layout/process4"/>
    <dgm:cxn modelId="{EED4939D-9C14-48D8-9B01-A6F931A814CD}" type="presParOf" srcId="{A505A427-6BBC-4485-A334-F77CB5423A2F}" destId="{C7D0CB9D-D37A-4442-B13E-60A038411673}" srcOrd="2" destOrd="0" presId="urn:microsoft.com/office/officeart/2005/8/layout/process4"/>
    <dgm:cxn modelId="{576434D1-ABAC-4CD8-91CF-B9B125143F19}" type="presParOf" srcId="{C7D0CB9D-D37A-4442-B13E-60A038411673}" destId="{41D0B791-3F76-4A43-B41D-F0A2B7175BAF}" srcOrd="0" destOrd="0" presId="urn:microsoft.com/office/officeart/2005/8/layout/process4"/>
    <dgm:cxn modelId="{38339124-691B-447A-820A-FD8A3E777C38}" type="presParOf" srcId="{FC6042CA-401F-4DC9-A18C-8EF523032928}" destId="{B5503490-C96E-49A1-A4D1-AB9FE1A077F6}" srcOrd="3" destOrd="0" presId="urn:microsoft.com/office/officeart/2005/8/layout/process4"/>
    <dgm:cxn modelId="{AE586A02-1F18-4460-AA2D-4681AE8EA5B5}" type="presParOf" srcId="{FC6042CA-401F-4DC9-A18C-8EF523032928}" destId="{D621E03A-19AE-43CA-AF5C-BD858F59FFEE}" srcOrd="4" destOrd="0" presId="urn:microsoft.com/office/officeart/2005/8/layout/process4"/>
    <dgm:cxn modelId="{AB161B52-CF11-4E9E-BF26-2D3E095946A2}" type="presParOf" srcId="{D621E03A-19AE-43CA-AF5C-BD858F59FFEE}" destId="{DC1F851A-2493-441B-81A1-C38D9156136F}" srcOrd="0" destOrd="0" presId="urn:microsoft.com/office/officeart/2005/8/layout/process4"/>
    <dgm:cxn modelId="{BE7FA11A-490A-4343-ABFA-27C48222DF12}" type="presParOf" srcId="{D621E03A-19AE-43CA-AF5C-BD858F59FFEE}" destId="{0DED3F70-FF02-441B-A44B-ED98E649453A}" srcOrd="1" destOrd="0" presId="urn:microsoft.com/office/officeart/2005/8/layout/process4"/>
    <dgm:cxn modelId="{0A5C611C-FC20-48F9-AFF8-05A473B27C21}" type="presParOf" srcId="{D621E03A-19AE-43CA-AF5C-BD858F59FFEE}" destId="{771650D8-FD71-4B60-A0F8-E4BB9F10F5A3}" srcOrd="2" destOrd="0" presId="urn:microsoft.com/office/officeart/2005/8/layout/process4"/>
    <dgm:cxn modelId="{CEC51962-FF42-4562-B152-0FC95768A3E3}" type="presParOf" srcId="{771650D8-FD71-4B60-A0F8-E4BB9F10F5A3}" destId="{A6991FDE-C51A-4E4F-919D-961991C50FE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40F7F0-C2A1-41EE-ACA0-09C85B38A54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BD265B-5D0E-45E6-BA18-2F0BB423C0FD}">
      <dgm:prSet custT="1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0800000" scaled="1"/>
        </a:gradFill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r>
            <a:rPr lang="ru-RU" sz="1800" i="1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rPr>
            <a:t>Прогнозе социально-экономического развития </a:t>
          </a:r>
          <a:r>
            <a:rPr lang="ru-RU" sz="1800" i="1" dirty="0" err="1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rPr>
            <a:t>Нижнеландеховского</a:t>
          </a:r>
          <a:r>
            <a:rPr lang="ru-RU" sz="1800" i="1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rPr>
            <a:t> сельского поселения на предстоящий период </a:t>
          </a:r>
          <a:endParaRPr lang="ru-RU" sz="1800" i="1" dirty="0">
            <a:solidFill>
              <a:schemeClr val="tx1">
                <a:lumMod val="95000"/>
                <a:lumOff val="5000"/>
              </a:schemeClr>
            </a:solidFill>
            <a:latin typeface="Georgia" pitchFamily="18" charset="0"/>
            <a:cs typeface="Times New Roman" pitchFamily="18" charset="0"/>
          </a:endParaRPr>
        </a:p>
      </dgm:t>
    </dgm:pt>
    <dgm:pt modelId="{7D5CD6F6-C7DB-4F61-8910-466F443BBF87}" type="parTrans" cxnId="{1078E733-FDFF-4041-A922-54D96DADC4F7}">
      <dgm:prSet/>
      <dgm:spPr/>
      <dgm:t>
        <a:bodyPr/>
        <a:lstStyle/>
        <a:p>
          <a:endParaRPr lang="ru-RU"/>
        </a:p>
      </dgm:t>
    </dgm:pt>
    <dgm:pt modelId="{B554874F-5F58-4CB4-B4C8-E302C77ABCCD}" type="sibTrans" cxnId="{1078E733-FDFF-4041-A922-54D96DADC4F7}">
      <dgm:prSet/>
      <dgm:spPr/>
      <dgm:t>
        <a:bodyPr/>
        <a:lstStyle/>
        <a:p>
          <a:endParaRPr lang="ru-RU"/>
        </a:p>
      </dgm:t>
    </dgm:pt>
    <dgm:pt modelId="{31C3EE61-0641-4797-AB11-5F3AF4AA3DBD}">
      <dgm:prSet custT="1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0800000" scaled="1"/>
        </a:gradFill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r>
            <a:rPr lang="ru-RU" sz="1800" i="1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rPr>
            <a:t>Основных направлениях бюджетной и налоговой политики </a:t>
          </a:r>
          <a:r>
            <a:rPr lang="ru-RU" sz="1800" i="1" dirty="0" err="1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rPr>
            <a:t>Нижнеландеховского</a:t>
          </a:r>
          <a:r>
            <a:rPr lang="ru-RU" sz="1800" i="1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rPr>
            <a:t> сельского поселения на предстоящий период</a:t>
          </a:r>
          <a:endParaRPr lang="ru-RU" sz="1800" i="1" dirty="0">
            <a:solidFill>
              <a:schemeClr val="tx1">
                <a:lumMod val="95000"/>
                <a:lumOff val="5000"/>
              </a:schemeClr>
            </a:solidFill>
            <a:latin typeface="Georgia" pitchFamily="18" charset="0"/>
            <a:cs typeface="Times New Roman" pitchFamily="18" charset="0"/>
          </a:endParaRPr>
        </a:p>
      </dgm:t>
    </dgm:pt>
    <dgm:pt modelId="{9F66707D-6C88-4B8C-AB95-AEC1F4715343}" type="parTrans" cxnId="{03DE0278-9014-49A7-8AFB-F561B7DEF022}">
      <dgm:prSet/>
      <dgm:spPr/>
      <dgm:t>
        <a:bodyPr/>
        <a:lstStyle/>
        <a:p>
          <a:endParaRPr lang="ru-RU"/>
        </a:p>
      </dgm:t>
    </dgm:pt>
    <dgm:pt modelId="{4175CFD8-9E73-4F05-86AF-3FDC2D827643}" type="sibTrans" cxnId="{03DE0278-9014-49A7-8AFB-F561B7DEF022}">
      <dgm:prSet/>
      <dgm:spPr/>
      <dgm:t>
        <a:bodyPr/>
        <a:lstStyle/>
        <a:p>
          <a:endParaRPr lang="ru-RU"/>
        </a:p>
      </dgm:t>
    </dgm:pt>
    <dgm:pt modelId="{2550D4CB-498D-4647-995D-76C13665C659}">
      <dgm:prSet custT="1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0800000" scaled="1"/>
        </a:gradFill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800" i="1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rPr>
            <a:t>Муниципальных программах </a:t>
          </a:r>
          <a:r>
            <a:rPr lang="ru-RU" sz="1800" i="1" dirty="0" err="1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rPr>
            <a:t>Нижнеландеховского</a:t>
          </a:r>
          <a:r>
            <a:rPr lang="ru-RU" sz="1800" i="1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rPr>
            <a:t> сельского поселения</a:t>
          </a:r>
          <a:endParaRPr lang="ru-RU" sz="1800" i="1" dirty="0">
            <a:solidFill>
              <a:schemeClr val="tx1">
                <a:lumMod val="95000"/>
                <a:lumOff val="5000"/>
              </a:schemeClr>
            </a:solidFill>
            <a:latin typeface="Georgia" pitchFamily="18" charset="0"/>
            <a:cs typeface="Times New Roman" pitchFamily="18" charset="0"/>
          </a:endParaRPr>
        </a:p>
      </dgm:t>
    </dgm:pt>
    <dgm:pt modelId="{FFE76F5C-7020-4ACD-8D42-AB6590E95666}" type="parTrans" cxnId="{423C28AA-26D4-45B5-96F6-8E78392549B7}">
      <dgm:prSet/>
      <dgm:spPr/>
      <dgm:t>
        <a:bodyPr/>
        <a:lstStyle/>
        <a:p>
          <a:endParaRPr lang="ru-RU"/>
        </a:p>
      </dgm:t>
    </dgm:pt>
    <dgm:pt modelId="{36723870-53A7-46DB-B5E3-EA1BF99783E4}" type="sibTrans" cxnId="{423C28AA-26D4-45B5-96F6-8E78392549B7}">
      <dgm:prSet/>
      <dgm:spPr/>
      <dgm:t>
        <a:bodyPr/>
        <a:lstStyle/>
        <a:p>
          <a:endParaRPr lang="ru-RU"/>
        </a:p>
      </dgm:t>
    </dgm:pt>
    <dgm:pt modelId="{01384B0D-6FD6-4053-A9E3-6577FEC80383}" type="pres">
      <dgm:prSet presAssocID="{EA40F7F0-C2A1-41EE-ACA0-09C85B38A54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722278-DE83-473E-82F8-7D9BF8C25CEE}" type="pres">
      <dgm:prSet presAssocID="{C4BD265B-5D0E-45E6-BA18-2F0BB423C0FD}" presName="parentLin" presStyleCnt="0"/>
      <dgm:spPr/>
    </dgm:pt>
    <dgm:pt modelId="{394644D2-D94B-4D2A-8A52-77D2AF37085F}" type="pres">
      <dgm:prSet presAssocID="{C4BD265B-5D0E-45E6-BA18-2F0BB423C0F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47C85FA-B9B6-46D2-B1E1-EE0C17E2F2D3}" type="pres">
      <dgm:prSet presAssocID="{C4BD265B-5D0E-45E6-BA18-2F0BB423C0FD}" presName="parentText" presStyleLbl="node1" presStyleIdx="0" presStyleCnt="3" custScaleX="117857" custLinFactX="6346" custLinFactNeighborX="100000" custLinFactNeighborY="15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AF798F-6AD5-45BB-A6DC-BFFC9259F5CB}" type="pres">
      <dgm:prSet presAssocID="{C4BD265B-5D0E-45E6-BA18-2F0BB423C0FD}" presName="negativeSpace" presStyleCnt="0"/>
      <dgm:spPr/>
    </dgm:pt>
    <dgm:pt modelId="{13E23560-818F-43DB-BBE6-83781914F87F}" type="pres">
      <dgm:prSet presAssocID="{C4BD265B-5D0E-45E6-BA18-2F0BB423C0FD}" presName="childText" presStyleLbl="conFgAcc1" presStyleIdx="0" presStyleCnt="3">
        <dgm:presLayoutVars>
          <dgm:bulletEnabled val="1"/>
        </dgm:presLayoutVars>
      </dgm:prSet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5EA6B2F5-F43A-439C-8D1E-429DA7F95DA9}" type="pres">
      <dgm:prSet presAssocID="{B554874F-5F58-4CB4-B4C8-E302C77ABCCD}" presName="spaceBetweenRectangles" presStyleCnt="0"/>
      <dgm:spPr/>
    </dgm:pt>
    <dgm:pt modelId="{7CD5E58E-687B-4381-A76F-B6AE8DE1868F}" type="pres">
      <dgm:prSet presAssocID="{31C3EE61-0641-4797-AB11-5F3AF4AA3DBD}" presName="parentLin" presStyleCnt="0"/>
      <dgm:spPr/>
    </dgm:pt>
    <dgm:pt modelId="{6669C15C-C2B4-4AA9-B69A-0DE004534923}" type="pres">
      <dgm:prSet presAssocID="{31C3EE61-0641-4797-AB11-5F3AF4AA3DB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2C7BFF1-2CFE-415C-B02D-8943C5AD98EB}" type="pres">
      <dgm:prSet presAssocID="{31C3EE61-0641-4797-AB11-5F3AF4AA3DBD}" presName="parentText" presStyleLbl="node1" presStyleIdx="1" presStyleCnt="3" custScaleX="118818" custLinFactX="4440" custLinFactNeighborX="100000" custLinFactNeighborY="-30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4AAE8F-982B-4E17-B16D-47C5F313BC23}" type="pres">
      <dgm:prSet presAssocID="{31C3EE61-0641-4797-AB11-5F3AF4AA3DBD}" presName="negativeSpace" presStyleCnt="0"/>
      <dgm:spPr/>
    </dgm:pt>
    <dgm:pt modelId="{617D0CDB-FB57-4374-BBB3-F4FC8F767F61}" type="pres">
      <dgm:prSet presAssocID="{31C3EE61-0641-4797-AB11-5F3AF4AA3DBD}" presName="childText" presStyleLbl="conFgAcc1" presStyleIdx="1" presStyleCnt="3">
        <dgm:presLayoutVars>
          <dgm:bulletEnabled val="1"/>
        </dgm:presLayoutVars>
      </dgm:prSet>
      <dgm:spPr>
        <a:solidFill>
          <a:schemeClr val="accent6">
            <a:lumMod val="20000"/>
            <a:lumOff val="80000"/>
          </a:schemeClr>
        </a:solidFill>
        <a:ln>
          <a:solidFill>
            <a:schemeClr val="accent6">
              <a:lumMod val="75000"/>
            </a:schemeClr>
          </a:solidFill>
        </a:ln>
      </dgm:spPr>
    </dgm:pt>
    <dgm:pt modelId="{953920BB-A711-4BD1-820E-8F5E5B5693E2}" type="pres">
      <dgm:prSet presAssocID="{4175CFD8-9E73-4F05-86AF-3FDC2D827643}" presName="spaceBetweenRectangles" presStyleCnt="0"/>
      <dgm:spPr/>
    </dgm:pt>
    <dgm:pt modelId="{2D70C4B2-726E-463A-9768-2CD421A9B7AA}" type="pres">
      <dgm:prSet presAssocID="{2550D4CB-498D-4647-995D-76C13665C659}" presName="parentLin" presStyleCnt="0"/>
      <dgm:spPr/>
    </dgm:pt>
    <dgm:pt modelId="{6C616BC9-FF68-45B3-AD49-445C09903FA9}" type="pres">
      <dgm:prSet presAssocID="{2550D4CB-498D-4647-995D-76C13665C65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3D56B85-404A-4D71-9ED4-F665516C0CAC}" type="pres">
      <dgm:prSet presAssocID="{2550D4CB-498D-4647-995D-76C13665C659}" presName="parentText" presStyleLbl="node1" presStyleIdx="2" presStyleCnt="3" custScaleX="118487" custLinFactX="4440" custLinFactNeighborX="100000" custLinFactNeighborY="-75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698DCD-C962-4DFD-94DE-8EC03C040CA7}" type="pres">
      <dgm:prSet presAssocID="{2550D4CB-498D-4647-995D-76C13665C659}" presName="negativeSpace" presStyleCnt="0"/>
      <dgm:spPr/>
    </dgm:pt>
    <dgm:pt modelId="{54D84BFD-E0A0-4CA9-BDA8-E296F3615C90}" type="pres">
      <dgm:prSet presAssocID="{2550D4CB-498D-4647-995D-76C13665C659}" presName="childText" presStyleLbl="conFgAcc1" presStyleIdx="2" presStyleCnt="3" custLinFactNeighborX="900" custLinFactNeighborY="43112">
        <dgm:presLayoutVars>
          <dgm:bulletEnabled val="1"/>
        </dgm:presLayoutVars>
      </dgm:prSet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</dgm:spPr>
    </dgm:pt>
  </dgm:ptLst>
  <dgm:cxnLst>
    <dgm:cxn modelId="{22CDE809-6953-42A9-AA86-0F913FBF6A7A}" type="presOf" srcId="{31C3EE61-0641-4797-AB11-5F3AF4AA3DBD}" destId="{72C7BFF1-2CFE-415C-B02D-8943C5AD98EB}" srcOrd="1" destOrd="0" presId="urn:microsoft.com/office/officeart/2005/8/layout/list1"/>
    <dgm:cxn modelId="{AF87B5CC-8129-4084-A1C9-C98EED44E38D}" type="presOf" srcId="{2550D4CB-498D-4647-995D-76C13665C659}" destId="{6C616BC9-FF68-45B3-AD49-445C09903FA9}" srcOrd="0" destOrd="0" presId="urn:microsoft.com/office/officeart/2005/8/layout/list1"/>
    <dgm:cxn modelId="{423C28AA-26D4-45B5-96F6-8E78392549B7}" srcId="{EA40F7F0-C2A1-41EE-ACA0-09C85B38A540}" destId="{2550D4CB-498D-4647-995D-76C13665C659}" srcOrd="2" destOrd="0" parTransId="{FFE76F5C-7020-4ACD-8D42-AB6590E95666}" sibTransId="{36723870-53A7-46DB-B5E3-EA1BF99783E4}"/>
    <dgm:cxn modelId="{58FAEF4D-F5EA-4806-84EE-122585511E80}" type="presOf" srcId="{EA40F7F0-C2A1-41EE-ACA0-09C85B38A540}" destId="{01384B0D-6FD6-4053-A9E3-6577FEC80383}" srcOrd="0" destOrd="0" presId="urn:microsoft.com/office/officeart/2005/8/layout/list1"/>
    <dgm:cxn modelId="{A77B1E6F-FCB1-4C95-8E5D-CE8F6874464D}" type="presOf" srcId="{C4BD265B-5D0E-45E6-BA18-2F0BB423C0FD}" destId="{394644D2-D94B-4D2A-8A52-77D2AF37085F}" srcOrd="0" destOrd="0" presId="urn:microsoft.com/office/officeart/2005/8/layout/list1"/>
    <dgm:cxn modelId="{6D56A8F3-1CDB-42DD-B3E4-26BD2DD42E70}" type="presOf" srcId="{31C3EE61-0641-4797-AB11-5F3AF4AA3DBD}" destId="{6669C15C-C2B4-4AA9-B69A-0DE004534923}" srcOrd="0" destOrd="0" presId="urn:microsoft.com/office/officeart/2005/8/layout/list1"/>
    <dgm:cxn modelId="{0497642A-B5BE-4118-A56B-5750C025C998}" type="presOf" srcId="{2550D4CB-498D-4647-995D-76C13665C659}" destId="{A3D56B85-404A-4D71-9ED4-F665516C0CAC}" srcOrd="1" destOrd="0" presId="urn:microsoft.com/office/officeart/2005/8/layout/list1"/>
    <dgm:cxn modelId="{1078E733-FDFF-4041-A922-54D96DADC4F7}" srcId="{EA40F7F0-C2A1-41EE-ACA0-09C85B38A540}" destId="{C4BD265B-5D0E-45E6-BA18-2F0BB423C0FD}" srcOrd="0" destOrd="0" parTransId="{7D5CD6F6-C7DB-4F61-8910-466F443BBF87}" sibTransId="{B554874F-5F58-4CB4-B4C8-E302C77ABCCD}"/>
    <dgm:cxn modelId="{03DE0278-9014-49A7-8AFB-F561B7DEF022}" srcId="{EA40F7F0-C2A1-41EE-ACA0-09C85B38A540}" destId="{31C3EE61-0641-4797-AB11-5F3AF4AA3DBD}" srcOrd="1" destOrd="0" parTransId="{9F66707D-6C88-4B8C-AB95-AEC1F4715343}" sibTransId="{4175CFD8-9E73-4F05-86AF-3FDC2D827643}"/>
    <dgm:cxn modelId="{1B38BE3E-4EAB-4A5B-8C38-77F6BA5CEA47}" type="presOf" srcId="{C4BD265B-5D0E-45E6-BA18-2F0BB423C0FD}" destId="{B47C85FA-B9B6-46D2-B1E1-EE0C17E2F2D3}" srcOrd="1" destOrd="0" presId="urn:microsoft.com/office/officeart/2005/8/layout/list1"/>
    <dgm:cxn modelId="{6BECA880-C0EB-4099-BC85-3026F84D451E}" type="presParOf" srcId="{01384B0D-6FD6-4053-A9E3-6577FEC80383}" destId="{43722278-DE83-473E-82F8-7D9BF8C25CEE}" srcOrd="0" destOrd="0" presId="urn:microsoft.com/office/officeart/2005/8/layout/list1"/>
    <dgm:cxn modelId="{B1E78DD0-1F56-4C5F-A1B8-35AAF1D8F4BC}" type="presParOf" srcId="{43722278-DE83-473E-82F8-7D9BF8C25CEE}" destId="{394644D2-D94B-4D2A-8A52-77D2AF37085F}" srcOrd="0" destOrd="0" presId="urn:microsoft.com/office/officeart/2005/8/layout/list1"/>
    <dgm:cxn modelId="{825D8B41-73BC-4B61-88F6-7019ADB81715}" type="presParOf" srcId="{43722278-DE83-473E-82F8-7D9BF8C25CEE}" destId="{B47C85FA-B9B6-46D2-B1E1-EE0C17E2F2D3}" srcOrd="1" destOrd="0" presId="urn:microsoft.com/office/officeart/2005/8/layout/list1"/>
    <dgm:cxn modelId="{427AE91E-D751-4644-BFF9-1D4D21D04656}" type="presParOf" srcId="{01384B0D-6FD6-4053-A9E3-6577FEC80383}" destId="{46AF798F-6AD5-45BB-A6DC-BFFC9259F5CB}" srcOrd="1" destOrd="0" presId="urn:microsoft.com/office/officeart/2005/8/layout/list1"/>
    <dgm:cxn modelId="{AD0A596A-02A4-45F4-ADDF-71C128480DCC}" type="presParOf" srcId="{01384B0D-6FD6-4053-A9E3-6577FEC80383}" destId="{13E23560-818F-43DB-BBE6-83781914F87F}" srcOrd="2" destOrd="0" presId="urn:microsoft.com/office/officeart/2005/8/layout/list1"/>
    <dgm:cxn modelId="{0A0DF8B8-983C-4954-BD92-410F251ED827}" type="presParOf" srcId="{01384B0D-6FD6-4053-A9E3-6577FEC80383}" destId="{5EA6B2F5-F43A-439C-8D1E-429DA7F95DA9}" srcOrd="3" destOrd="0" presId="urn:microsoft.com/office/officeart/2005/8/layout/list1"/>
    <dgm:cxn modelId="{BD576E1D-37A2-484F-B289-BC0F96990E1D}" type="presParOf" srcId="{01384B0D-6FD6-4053-A9E3-6577FEC80383}" destId="{7CD5E58E-687B-4381-A76F-B6AE8DE1868F}" srcOrd="4" destOrd="0" presId="urn:microsoft.com/office/officeart/2005/8/layout/list1"/>
    <dgm:cxn modelId="{6D9E169B-16D6-4BE4-9C69-39C2188C8EE0}" type="presParOf" srcId="{7CD5E58E-687B-4381-A76F-B6AE8DE1868F}" destId="{6669C15C-C2B4-4AA9-B69A-0DE004534923}" srcOrd="0" destOrd="0" presId="urn:microsoft.com/office/officeart/2005/8/layout/list1"/>
    <dgm:cxn modelId="{B42D468E-14E7-4D4F-ADEB-16DE75C6F37D}" type="presParOf" srcId="{7CD5E58E-687B-4381-A76F-B6AE8DE1868F}" destId="{72C7BFF1-2CFE-415C-B02D-8943C5AD98EB}" srcOrd="1" destOrd="0" presId="urn:microsoft.com/office/officeart/2005/8/layout/list1"/>
    <dgm:cxn modelId="{9959736F-EFDD-49BF-AD7B-D2DF79EC6B85}" type="presParOf" srcId="{01384B0D-6FD6-4053-A9E3-6577FEC80383}" destId="{A24AAE8F-982B-4E17-B16D-47C5F313BC23}" srcOrd="5" destOrd="0" presId="urn:microsoft.com/office/officeart/2005/8/layout/list1"/>
    <dgm:cxn modelId="{9D64D0B9-91F2-400D-8787-47382F3A9B4B}" type="presParOf" srcId="{01384B0D-6FD6-4053-A9E3-6577FEC80383}" destId="{617D0CDB-FB57-4374-BBB3-F4FC8F767F61}" srcOrd="6" destOrd="0" presId="urn:microsoft.com/office/officeart/2005/8/layout/list1"/>
    <dgm:cxn modelId="{5A43120E-791E-472D-BADB-BE3F32932688}" type="presParOf" srcId="{01384B0D-6FD6-4053-A9E3-6577FEC80383}" destId="{953920BB-A711-4BD1-820E-8F5E5B5693E2}" srcOrd="7" destOrd="0" presId="urn:microsoft.com/office/officeart/2005/8/layout/list1"/>
    <dgm:cxn modelId="{D9345C21-9081-4BC0-B8B7-8310E275A8C3}" type="presParOf" srcId="{01384B0D-6FD6-4053-A9E3-6577FEC80383}" destId="{2D70C4B2-726E-463A-9768-2CD421A9B7AA}" srcOrd="8" destOrd="0" presId="urn:microsoft.com/office/officeart/2005/8/layout/list1"/>
    <dgm:cxn modelId="{B61EF1C5-9002-419C-AF30-14D9FCC9B296}" type="presParOf" srcId="{2D70C4B2-726E-463A-9768-2CD421A9B7AA}" destId="{6C616BC9-FF68-45B3-AD49-445C09903FA9}" srcOrd="0" destOrd="0" presId="urn:microsoft.com/office/officeart/2005/8/layout/list1"/>
    <dgm:cxn modelId="{813F5152-1F4B-4C66-9A72-06131DA77A44}" type="presParOf" srcId="{2D70C4B2-726E-463A-9768-2CD421A9B7AA}" destId="{A3D56B85-404A-4D71-9ED4-F665516C0CAC}" srcOrd="1" destOrd="0" presId="urn:microsoft.com/office/officeart/2005/8/layout/list1"/>
    <dgm:cxn modelId="{386B4944-6D7E-4389-A0F5-219047637C9D}" type="presParOf" srcId="{01384B0D-6FD6-4053-A9E3-6577FEC80383}" destId="{47698DCD-C962-4DFD-94DE-8EC03C040CA7}" srcOrd="9" destOrd="0" presId="urn:microsoft.com/office/officeart/2005/8/layout/list1"/>
    <dgm:cxn modelId="{6DF0BD9B-927E-4673-88E9-C818497FC681}" type="presParOf" srcId="{01384B0D-6FD6-4053-A9E3-6577FEC80383}" destId="{54D84BFD-E0A0-4CA9-BDA8-E296F3615C9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45D642-14E4-4782-B853-08D0090C2BC0}" type="doc">
      <dgm:prSet loTypeId="urn:microsoft.com/office/officeart/2005/8/layout/radial4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0D2320-F2B2-4242-9EE2-CF7712455C90}">
      <dgm:prSet phldrT="[Текст]" custT="1"/>
      <dgm:spPr>
        <a:solidFill>
          <a:schemeClr val="tx2">
            <a:lumMod val="20000"/>
            <a:lumOff val="8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dkEdge">
          <a:bevelT w="88900" h="203200"/>
          <a:bevelB w="165100" h="254000"/>
        </a:sp3d>
      </dgm:spPr>
      <dgm:t>
        <a:bodyPr/>
        <a:lstStyle/>
        <a:p>
          <a:r>
            <a:rPr lang="ru-RU" sz="2100" b="1" u="sng" dirty="0" smtClean="0">
              <a:solidFill>
                <a:schemeClr val="tx1"/>
              </a:solidFill>
              <a:latin typeface="Georgia" pitchFamily="18" charset="0"/>
            </a:rPr>
            <a:t>Бюджет поселения</a:t>
          </a:r>
          <a:endParaRPr lang="ru-RU" sz="2100" dirty="0">
            <a:solidFill>
              <a:schemeClr val="tx1"/>
            </a:solidFill>
            <a:latin typeface="Georgia" pitchFamily="18" charset="0"/>
          </a:endParaRPr>
        </a:p>
      </dgm:t>
    </dgm:pt>
    <dgm:pt modelId="{EA1A2756-88A8-4BA0-8FE2-AE06A136CF4D}" type="parTrans" cxnId="{85837DD0-3887-4E2F-A8C7-BF2EBB8D4464}">
      <dgm:prSet/>
      <dgm:spPr/>
      <dgm:t>
        <a:bodyPr/>
        <a:lstStyle/>
        <a:p>
          <a:endParaRPr lang="ru-RU"/>
        </a:p>
      </dgm:t>
    </dgm:pt>
    <dgm:pt modelId="{28AC449F-36A0-4DCD-B5D9-51392F025F4E}" type="sibTrans" cxnId="{85837DD0-3887-4E2F-A8C7-BF2EBB8D4464}">
      <dgm:prSet/>
      <dgm:spPr/>
      <dgm:t>
        <a:bodyPr/>
        <a:lstStyle/>
        <a:p>
          <a:endParaRPr lang="ru-RU"/>
        </a:p>
      </dgm:t>
    </dgm:pt>
    <dgm:pt modelId="{A8D9B966-8CBB-4F75-AB8E-D1C3F4F7B673}">
      <dgm:prSet phldrT="[Текст]" custT="1"/>
      <dgm:spPr>
        <a:solidFill>
          <a:schemeClr val="tx2">
            <a:lumMod val="20000"/>
            <a:lumOff val="8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dkEdge">
          <a:bevelT w="88900" h="203200"/>
          <a:bevelB w="165100" h="254000"/>
        </a:sp3d>
      </dgm:spPr>
      <dgm:t>
        <a:bodyPr/>
        <a:lstStyle/>
        <a:p>
          <a:r>
            <a:rPr lang="ru-RU" sz="1600" b="1" u="sng" dirty="0" smtClean="0">
              <a:solidFill>
                <a:schemeClr val="tx1"/>
              </a:solidFill>
              <a:latin typeface="Georgia" pitchFamily="18" charset="0"/>
            </a:rPr>
            <a:t>Областной бюджет </a:t>
          </a:r>
        </a:p>
        <a:p>
          <a:endParaRPr lang="ru-RU" sz="1600" b="1" u="sng" dirty="0" smtClean="0">
            <a:solidFill>
              <a:schemeClr val="tx1"/>
            </a:solidFill>
            <a:latin typeface="Georgia" pitchFamily="18" charset="0"/>
          </a:endParaRPr>
        </a:p>
        <a:p>
          <a:r>
            <a:rPr lang="ru-RU" sz="1600" dirty="0" smtClean="0">
              <a:solidFill>
                <a:schemeClr val="tx1"/>
              </a:solidFill>
              <a:latin typeface="Georgia" pitchFamily="18" charset="0"/>
            </a:rPr>
            <a:t>- предоставляет дотации на выравнивание бюджетной обеспеченности;</a:t>
          </a:r>
        </a:p>
        <a:p>
          <a:r>
            <a:rPr lang="ru-RU" sz="1600" dirty="0" smtClean="0">
              <a:solidFill>
                <a:schemeClr val="tx1"/>
              </a:solidFill>
              <a:latin typeface="Georgia" pitchFamily="18" charset="0"/>
            </a:rPr>
            <a:t>-  предоставляет субвенции на исполнение переданных полномочий;</a:t>
          </a:r>
        </a:p>
        <a:p>
          <a:r>
            <a:rPr lang="ru-RU" sz="1600" dirty="0" smtClean="0">
              <a:solidFill>
                <a:schemeClr val="tx1"/>
              </a:solidFill>
              <a:latin typeface="Georgia" pitchFamily="18" charset="0"/>
            </a:rPr>
            <a:t>- осуществляет </a:t>
          </a:r>
          <a:r>
            <a:rPr lang="ru-RU" sz="1600" dirty="0" err="1" smtClean="0">
              <a:solidFill>
                <a:schemeClr val="tx1"/>
              </a:solidFill>
              <a:latin typeface="Georgia" pitchFamily="18" charset="0"/>
            </a:rPr>
            <a:t>софинансирование</a:t>
          </a:r>
          <a:r>
            <a:rPr lang="ru-RU" sz="1600" dirty="0" smtClean="0">
              <a:solidFill>
                <a:schemeClr val="tx1"/>
              </a:solidFill>
              <a:latin typeface="Georgia" pitchFamily="18" charset="0"/>
            </a:rPr>
            <a:t> части  расходов  бюджета поселения.</a:t>
          </a:r>
          <a:endParaRPr lang="ru-RU" sz="1600" dirty="0">
            <a:solidFill>
              <a:schemeClr val="tx1"/>
            </a:solidFill>
            <a:latin typeface="Georgia" pitchFamily="18" charset="0"/>
          </a:endParaRPr>
        </a:p>
      </dgm:t>
    </dgm:pt>
    <dgm:pt modelId="{C2D47333-082E-4B4D-8C15-B0378F8E5755}" type="parTrans" cxnId="{2E5E9C7F-280E-4749-A54E-BCACD1A3DE0F}">
      <dgm:prSet/>
      <dgm:spPr>
        <a:solidFill>
          <a:schemeClr val="accent1">
            <a:lumMod val="40000"/>
            <a:lumOff val="60000"/>
          </a:schemeClr>
        </a:solidFill>
        <a:ln w="127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/>
        </a:p>
      </dgm:t>
    </dgm:pt>
    <dgm:pt modelId="{1C4678CA-E024-4BF5-B781-787588349957}" type="sibTrans" cxnId="{2E5E9C7F-280E-4749-A54E-BCACD1A3DE0F}">
      <dgm:prSet/>
      <dgm:spPr/>
      <dgm:t>
        <a:bodyPr/>
        <a:lstStyle/>
        <a:p>
          <a:endParaRPr lang="ru-RU"/>
        </a:p>
      </dgm:t>
    </dgm:pt>
    <dgm:pt modelId="{1CF8DEE8-DBBB-446D-9831-34C9FEF6E153}">
      <dgm:prSet custT="1"/>
      <dgm:spPr>
        <a:solidFill>
          <a:schemeClr val="tx2">
            <a:lumMod val="20000"/>
            <a:lumOff val="8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dkEdge">
          <a:bevelT w="88900" h="203200"/>
          <a:bevelB w="165100" h="254000"/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u="sng" dirty="0" smtClean="0">
              <a:solidFill>
                <a:schemeClr val="tx1"/>
              </a:solidFill>
              <a:latin typeface="Georgia" pitchFamily="18" charset="0"/>
            </a:rPr>
            <a:t>Бюджет </a:t>
          </a:r>
          <a:r>
            <a:rPr lang="ru-RU" sz="1600" b="1" u="sng" dirty="0" err="1" smtClean="0">
              <a:solidFill>
                <a:schemeClr val="tx1"/>
              </a:solidFill>
              <a:latin typeface="Georgia" pitchFamily="18" charset="0"/>
            </a:rPr>
            <a:t>Пестяковского</a:t>
          </a:r>
          <a:r>
            <a:rPr lang="ru-RU" sz="1600" b="1" u="sng" dirty="0" smtClean="0">
              <a:solidFill>
                <a:schemeClr val="tx1"/>
              </a:solidFill>
              <a:latin typeface="Georgia" pitchFamily="18" charset="0"/>
            </a:rPr>
            <a:t> муниципального района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dirty="0" smtClean="0">
            <a:solidFill>
              <a:schemeClr val="tx1"/>
            </a:solidFill>
            <a:latin typeface="Georgia" pitchFamily="18" charset="0"/>
          </a:endParaRPr>
        </a:p>
        <a:p>
          <a:pPr marL="0" marR="0" indent="0" defTabSz="533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chemeClr val="tx1"/>
              </a:solidFill>
              <a:latin typeface="Georgia" pitchFamily="18" charset="0"/>
            </a:rPr>
            <a:t>- Осуществляется взаимодействие по </a:t>
          </a:r>
        </a:p>
        <a:p>
          <a:pPr marL="0" marR="0" indent="0" defTabSz="533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chemeClr val="tx1"/>
              </a:solidFill>
              <a:latin typeface="Georgia" pitchFamily="18" charset="0"/>
            </a:rPr>
            <a:t>предоставлению межбюджетных </a:t>
          </a:r>
        </a:p>
        <a:p>
          <a:pPr marL="0" marR="0" indent="0" defTabSz="533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chemeClr val="tx1"/>
              </a:solidFill>
              <a:latin typeface="Georgia" pitchFamily="18" charset="0"/>
            </a:rPr>
            <a:t>трансфертов на исполнение </a:t>
          </a:r>
        </a:p>
        <a:p>
          <a:pPr marL="0" marR="0" indent="0" defTabSz="533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chemeClr val="tx1"/>
              </a:solidFill>
              <a:latin typeface="Georgia" pitchFamily="18" charset="0"/>
            </a:rPr>
            <a:t>переданных полномочий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dirty="0">
            <a:solidFill>
              <a:schemeClr val="tx1"/>
            </a:solidFill>
          </a:endParaRPr>
        </a:p>
      </dgm:t>
    </dgm:pt>
    <dgm:pt modelId="{2551DDA2-15BC-4FAD-B23B-8BEB2B1CF62F}" type="parTrans" cxnId="{35FF6CEF-22E8-478C-8682-DDAFCD5A783B}">
      <dgm:prSet/>
      <dgm:spPr>
        <a:solidFill>
          <a:schemeClr val="accent1">
            <a:lumMod val="40000"/>
            <a:lumOff val="60000"/>
          </a:schemeClr>
        </a:solidFill>
        <a:ln w="127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/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endParaRPr lang="ru-RU"/>
        </a:p>
      </dgm:t>
    </dgm:pt>
    <dgm:pt modelId="{7EB24119-4F90-4A7B-A5D5-2754E2A3C5BD}" type="sibTrans" cxnId="{35FF6CEF-22E8-478C-8682-DDAFCD5A783B}">
      <dgm:prSet/>
      <dgm:spPr/>
      <dgm:t>
        <a:bodyPr/>
        <a:lstStyle/>
        <a:p>
          <a:endParaRPr lang="ru-RU"/>
        </a:p>
      </dgm:t>
    </dgm:pt>
    <dgm:pt modelId="{E57C1DA2-430F-4DF6-82CC-6B266A28243F}">
      <dgm:prSet custScaleX="120438" custScaleY="253046" custRadScaleRad="129032" custRadScaleInc="90439"/>
      <dgm:spPr/>
      <dgm:t>
        <a:bodyPr/>
        <a:lstStyle/>
        <a:p>
          <a:endParaRPr lang="ru-RU"/>
        </a:p>
      </dgm:t>
    </dgm:pt>
    <dgm:pt modelId="{8BF2A0EA-5FE7-4F57-9913-451800E1F4F9}" type="parTrans" cxnId="{C87947FA-DBF1-465C-82D8-2AEDB783B051}">
      <dgm:prSet/>
      <dgm:spPr/>
      <dgm:t>
        <a:bodyPr/>
        <a:lstStyle/>
        <a:p>
          <a:endParaRPr lang="ru-RU"/>
        </a:p>
      </dgm:t>
    </dgm:pt>
    <dgm:pt modelId="{1F5EE436-A566-410D-945B-576EAE7E8A40}" type="sibTrans" cxnId="{C87947FA-DBF1-465C-82D8-2AEDB783B051}">
      <dgm:prSet/>
      <dgm:spPr/>
      <dgm:t>
        <a:bodyPr/>
        <a:lstStyle/>
        <a:p>
          <a:endParaRPr lang="ru-RU"/>
        </a:p>
      </dgm:t>
    </dgm:pt>
    <dgm:pt modelId="{85D6A520-23C4-4034-A941-51A9BBB1C66E}" type="pres">
      <dgm:prSet presAssocID="{7645D642-14E4-4782-B853-08D0090C2BC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91E4D6-6873-412D-952D-AE6689A2629E}" type="pres">
      <dgm:prSet presAssocID="{810D2320-F2B2-4242-9EE2-CF7712455C90}" presName="centerShape" presStyleLbl="node0" presStyleIdx="0" presStyleCnt="1" custScaleX="84987" custScaleY="75412" custLinFactNeighborX="-3993" custLinFactNeighborY="-40387"/>
      <dgm:spPr/>
      <dgm:t>
        <a:bodyPr/>
        <a:lstStyle/>
        <a:p>
          <a:endParaRPr lang="ru-RU"/>
        </a:p>
      </dgm:t>
    </dgm:pt>
    <dgm:pt modelId="{5DD70548-1D23-4925-B97B-6E3FF78C26BA}" type="pres">
      <dgm:prSet presAssocID="{C2D47333-082E-4B4D-8C15-B0378F8E5755}" presName="parTrans" presStyleLbl="bgSibTrans2D1" presStyleIdx="0" presStyleCnt="2" custAng="20111093" custScaleX="78610" custLinFactNeighborX="58858" custLinFactNeighborY="95125"/>
      <dgm:spPr/>
      <dgm:t>
        <a:bodyPr/>
        <a:lstStyle/>
        <a:p>
          <a:endParaRPr lang="ru-RU"/>
        </a:p>
      </dgm:t>
    </dgm:pt>
    <dgm:pt modelId="{24ED4C20-83AA-45D9-AC3B-16A7F5AF1568}" type="pres">
      <dgm:prSet presAssocID="{A8D9B966-8CBB-4F75-AB8E-D1C3F4F7B673}" presName="node" presStyleLbl="node1" presStyleIdx="0" presStyleCnt="2" custScaleX="85088" custScaleY="223295" custRadScaleRad="93747" custRadScaleInc="-4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5A7B25-09BA-4EDD-9300-5531947EA427}" type="pres">
      <dgm:prSet presAssocID="{2551DDA2-15BC-4FAD-B23B-8BEB2B1CF62F}" presName="parTrans" presStyleLbl="bgSibTrans2D1" presStyleIdx="1" presStyleCnt="2" custAng="1285436" custScaleX="44071" custScaleY="82566" custLinFactNeighborX="-39290" custLinFactNeighborY="20398"/>
      <dgm:spPr/>
      <dgm:t>
        <a:bodyPr/>
        <a:lstStyle/>
        <a:p>
          <a:endParaRPr lang="ru-RU"/>
        </a:p>
      </dgm:t>
    </dgm:pt>
    <dgm:pt modelId="{4AEBA7A5-6BB8-45CF-A5E5-C2665B0AC8B8}" type="pres">
      <dgm:prSet presAssocID="{1CF8DEE8-DBBB-446D-9831-34C9FEF6E153}" presName="node" presStyleLbl="node1" presStyleIdx="1" presStyleCnt="2" custScaleX="101680" custScaleY="225816" custRadScaleRad="94965" custRadScaleInc="49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FF6CEF-22E8-478C-8682-DDAFCD5A783B}" srcId="{810D2320-F2B2-4242-9EE2-CF7712455C90}" destId="{1CF8DEE8-DBBB-446D-9831-34C9FEF6E153}" srcOrd="1" destOrd="0" parTransId="{2551DDA2-15BC-4FAD-B23B-8BEB2B1CF62F}" sibTransId="{7EB24119-4F90-4A7B-A5D5-2754E2A3C5BD}"/>
    <dgm:cxn modelId="{36FE083F-F87C-49DD-A2DA-A86091721A18}" type="presOf" srcId="{1CF8DEE8-DBBB-446D-9831-34C9FEF6E153}" destId="{4AEBA7A5-6BB8-45CF-A5E5-C2665B0AC8B8}" srcOrd="0" destOrd="0" presId="urn:microsoft.com/office/officeart/2005/8/layout/radial4"/>
    <dgm:cxn modelId="{72DC6952-9A1B-465F-B646-57A0CD415366}" type="presOf" srcId="{A8D9B966-8CBB-4F75-AB8E-D1C3F4F7B673}" destId="{24ED4C20-83AA-45D9-AC3B-16A7F5AF1568}" srcOrd="0" destOrd="0" presId="urn:microsoft.com/office/officeart/2005/8/layout/radial4"/>
    <dgm:cxn modelId="{0483E6CB-09C3-44CA-9121-E62175B47DE9}" type="presOf" srcId="{810D2320-F2B2-4242-9EE2-CF7712455C90}" destId="{C891E4D6-6873-412D-952D-AE6689A2629E}" srcOrd="0" destOrd="0" presId="urn:microsoft.com/office/officeart/2005/8/layout/radial4"/>
    <dgm:cxn modelId="{2E5E9C7F-280E-4749-A54E-BCACD1A3DE0F}" srcId="{810D2320-F2B2-4242-9EE2-CF7712455C90}" destId="{A8D9B966-8CBB-4F75-AB8E-D1C3F4F7B673}" srcOrd="0" destOrd="0" parTransId="{C2D47333-082E-4B4D-8C15-B0378F8E5755}" sibTransId="{1C4678CA-E024-4BF5-B781-787588349957}"/>
    <dgm:cxn modelId="{98B9C77C-C4DA-4A69-8FCE-8BC21DBD67F1}" type="presOf" srcId="{C2D47333-082E-4B4D-8C15-B0378F8E5755}" destId="{5DD70548-1D23-4925-B97B-6E3FF78C26BA}" srcOrd="0" destOrd="0" presId="urn:microsoft.com/office/officeart/2005/8/layout/radial4"/>
    <dgm:cxn modelId="{85837DD0-3887-4E2F-A8C7-BF2EBB8D4464}" srcId="{7645D642-14E4-4782-B853-08D0090C2BC0}" destId="{810D2320-F2B2-4242-9EE2-CF7712455C90}" srcOrd="0" destOrd="0" parTransId="{EA1A2756-88A8-4BA0-8FE2-AE06A136CF4D}" sibTransId="{28AC449F-36A0-4DCD-B5D9-51392F025F4E}"/>
    <dgm:cxn modelId="{5B2038C0-8AF7-4241-B3F2-72EB3A8D67D8}" type="presOf" srcId="{7645D642-14E4-4782-B853-08D0090C2BC0}" destId="{85D6A520-23C4-4034-A941-51A9BBB1C66E}" srcOrd="0" destOrd="0" presId="urn:microsoft.com/office/officeart/2005/8/layout/radial4"/>
    <dgm:cxn modelId="{0DE7F468-D2B8-4201-B5C3-987DE7AA078B}" type="presOf" srcId="{2551DDA2-15BC-4FAD-B23B-8BEB2B1CF62F}" destId="{315A7B25-09BA-4EDD-9300-5531947EA427}" srcOrd="0" destOrd="0" presId="urn:microsoft.com/office/officeart/2005/8/layout/radial4"/>
    <dgm:cxn modelId="{C87947FA-DBF1-465C-82D8-2AEDB783B051}" srcId="{7645D642-14E4-4782-B853-08D0090C2BC0}" destId="{E57C1DA2-430F-4DF6-82CC-6B266A28243F}" srcOrd="1" destOrd="0" parTransId="{8BF2A0EA-5FE7-4F57-9913-451800E1F4F9}" sibTransId="{1F5EE436-A566-410D-945B-576EAE7E8A40}"/>
    <dgm:cxn modelId="{92B8977B-A787-45FE-B3D9-A99BD3CB05FD}" type="presParOf" srcId="{85D6A520-23C4-4034-A941-51A9BBB1C66E}" destId="{C891E4D6-6873-412D-952D-AE6689A2629E}" srcOrd="0" destOrd="0" presId="urn:microsoft.com/office/officeart/2005/8/layout/radial4"/>
    <dgm:cxn modelId="{ADEE58EE-F8A3-4660-B83A-D3F6704889AC}" type="presParOf" srcId="{85D6A520-23C4-4034-A941-51A9BBB1C66E}" destId="{5DD70548-1D23-4925-B97B-6E3FF78C26BA}" srcOrd="1" destOrd="0" presId="urn:microsoft.com/office/officeart/2005/8/layout/radial4"/>
    <dgm:cxn modelId="{A6B02122-066C-4154-8703-5623BA57271A}" type="presParOf" srcId="{85D6A520-23C4-4034-A941-51A9BBB1C66E}" destId="{24ED4C20-83AA-45D9-AC3B-16A7F5AF1568}" srcOrd="2" destOrd="0" presId="urn:microsoft.com/office/officeart/2005/8/layout/radial4"/>
    <dgm:cxn modelId="{B3ED4C1C-8A85-467C-A39C-60B60C5F9920}" type="presParOf" srcId="{85D6A520-23C4-4034-A941-51A9BBB1C66E}" destId="{315A7B25-09BA-4EDD-9300-5531947EA427}" srcOrd="3" destOrd="0" presId="urn:microsoft.com/office/officeart/2005/8/layout/radial4"/>
    <dgm:cxn modelId="{70C2D9F2-5A4C-4A7E-A603-69BF4A420505}" type="presParOf" srcId="{85D6A520-23C4-4034-A941-51A9BBB1C66E}" destId="{4AEBA7A5-6BB8-45CF-A5E5-C2665B0AC8B8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007E09-0EF2-41C0-927B-F8C838FEEA10}">
      <dsp:nvSpPr>
        <dsp:cNvPr id="0" name=""/>
        <dsp:cNvSpPr/>
      </dsp:nvSpPr>
      <dsp:spPr>
        <a:xfrm>
          <a:off x="0" y="3925586"/>
          <a:ext cx="7786742" cy="1288465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u="sng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rPr>
            <a:t>Утверждение проекта бюджета</a:t>
          </a:r>
          <a:endParaRPr lang="ru-RU" sz="2200" b="1" kern="1200" dirty="0">
            <a:solidFill>
              <a:schemeClr val="tx1">
                <a:lumMod val="95000"/>
                <a:lumOff val="5000"/>
              </a:schemeClr>
            </a:solidFill>
            <a:latin typeface="Georgia" pitchFamily="18" charset="0"/>
            <a:cs typeface="Times New Roman" pitchFamily="18" charset="0"/>
          </a:endParaRPr>
        </a:p>
      </dsp:txBody>
      <dsp:txXfrm>
        <a:off x="0" y="3925586"/>
        <a:ext cx="7786742" cy="695771"/>
      </dsp:txXfrm>
    </dsp:sp>
    <dsp:sp modelId="{D788817F-BE4C-444C-B8C6-1ECEA6BE5A3C}">
      <dsp:nvSpPr>
        <dsp:cNvPr id="0" name=""/>
        <dsp:cNvSpPr/>
      </dsp:nvSpPr>
      <dsp:spPr>
        <a:xfrm>
          <a:off x="221065" y="4501060"/>
          <a:ext cx="7344610" cy="49599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i="1" kern="1200" dirty="0" smtClean="0">
            <a:latin typeface="Georgia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latin typeface="Georgia" pitchFamily="18" charset="0"/>
              <a:cs typeface="Times New Roman" pitchFamily="18" charset="0"/>
            </a:rPr>
            <a:t>(Бюджет поселения утверждается до начала очередного финансового года в форме Решения Совета поселения)</a:t>
          </a:r>
          <a:endParaRPr lang="ru-RU" sz="1800" i="1" kern="1200" dirty="0">
            <a:latin typeface="Georgia" pitchFamily="18" charset="0"/>
            <a:cs typeface="Times New Roman" pitchFamily="18" charset="0"/>
          </a:endParaRPr>
        </a:p>
      </dsp:txBody>
      <dsp:txXfrm>
        <a:off x="221065" y="4501060"/>
        <a:ext cx="7344610" cy="495990"/>
      </dsp:txXfrm>
    </dsp:sp>
    <dsp:sp modelId="{88C0369F-75E5-4478-9CC3-E14FB85FD1D6}">
      <dsp:nvSpPr>
        <dsp:cNvPr id="0" name=""/>
        <dsp:cNvSpPr/>
      </dsp:nvSpPr>
      <dsp:spPr>
        <a:xfrm rot="10800000">
          <a:off x="0" y="1928258"/>
          <a:ext cx="7786742" cy="1981659"/>
        </a:xfrm>
        <a:prstGeom prst="upArrowCallou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u="sng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rPr>
            <a:t>Рассмотрение проекта бюджета</a:t>
          </a:r>
          <a:endParaRPr lang="ru-RU" sz="2200" b="1" kern="1200" dirty="0">
            <a:solidFill>
              <a:schemeClr val="tx1">
                <a:lumMod val="95000"/>
                <a:lumOff val="5000"/>
              </a:schemeClr>
            </a:solidFill>
            <a:latin typeface="Georgia" pitchFamily="18" charset="0"/>
            <a:cs typeface="Times New Roman" pitchFamily="18" charset="0"/>
          </a:endParaRPr>
        </a:p>
      </dsp:txBody>
      <dsp:txXfrm rot="-10800000">
        <a:off x="0" y="1928258"/>
        <a:ext cx="7786742" cy="695562"/>
      </dsp:txXfrm>
    </dsp:sp>
    <dsp:sp modelId="{41D0B791-3F76-4A43-B41D-F0A2B7175BAF}">
      <dsp:nvSpPr>
        <dsp:cNvPr id="0" name=""/>
        <dsp:cNvSpPr/>
      </dsp:nvSpPr>
      <dsp:spPr>
        <a:xfrm>
          <a:off x="234380" y="2553257"/>
          <a:ext cx="7317980" cy="54809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i="1" kern="1200" dirty="0" smtClean="0">
            <a:latin typeface="Georgia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latin typeface="Georgia" pitchFamily="18" charset="0"/>
              <a:cs typeface="Times New Roman" pitchFamily="18" charset="0"/>
            </a:rPr>
            <a:t>(Проект бюджета вносится на рассмотрение в Совет поселения не позднее 15 ноября текущего года)</a:t>
          </a:r>
          <a:endParaRPr lang="ru-RU" sz="1800" i="1" kern="1200" dirty="0">
            <a:latin typeface="Georgia" pitchFamily="18" charset="0"/>
            <a:cs typeface="Times New Roman" pitchFamily="18" charset="0"/>
          </a:endParaRPr>
        </a:p>
      </dsp:txBody>
      <dsp:txXfrm>
        <a:off x="234380" y="2553257"/>
        <a:ext cx="7317980" cy="548095"/>
      </dsp:txXfrm>
    </dsp:sp>
    <dsp:sp modelId="{0DED3F70-FF02-441B-A44B-ED98E649453A}">
      <dsp:nvSpPr>
        <dsp:cNvPr id="0" name=""/>
        <dsp:cNvSpPr/>
      </dsp:nvSpPr>
      <dsp:spPr>
        <a:xfrm rot="10800000">
          <a:off x="0" y="56051"/>
          <a:ext cx="7786742" cy="1981659"/>
        </a:xfrm>
        <a:prstGeom prst="upArrowCallout">
          <a:avLst/>
        </a:prstGeom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b="1" u="sng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rPr>
            <a:t>Составление проекта бюджета</a:t>
          </a:r>
          <a:endParaRPr lang="ru-RU" sz="2200" b="1" kern="1200" dirty="0" smtClean="0">
            <a:solidFill>
              <a:schemeClr val="tx1">
                <a:lumMod val="95000"/>
                <a:lumOff val="5000"/>
              </a:schemeClr>
            </a:solidFill>
            <a:latin typeface="Georgia" pitchFamily="18" charset="0"/>
            <a:cs typeface="Times New Roman" pitchFamily="18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latin typeface="Georgia" pitchFamily="18" charset="0"/>
            <a:cs typeface="Times New Roman" pitchFamily="18" charset="0"/>
          </a:endParaRPr>
        </a:p>
      </dsp:txBody>
      <dsp:txXfrm rot="-10800000">
        <a:off x="0" y="56051"/>
        <a:ext cx="7786742" cy="695562"/>
      </dsp:txXfrm>
    </dsp:sp>
    <dsp:sp modelId="{A6991FDE-C51A-4E4F-919D-961991C50FE7}">
      <dsp:nvSpPr>
        <dsp:cNvPr id="0" name=""/>
        <dsp:cNvSpPr/>
      </dsp:nvSpPr>
      <dsp:spPr>
        <a:xfrm>
          <a:off x="368429" y="500068"/>
          <a:ext cx="7109529" cy="61167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i="1" kern="1200" dirty="0" smtClean="0">
            <a:latin typeface="Georgia" pitchFamily="18" charset="0"/>
            <a:cs typeface="Times New Roman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i="1" kern="1200" dirty="0" smtClean="0">
              <a:latin typeface="Georgia" pitchFamily="18" charset="0"/>
              <a:cs typeface="Times New Roman" pitchFamily="18" charset="0"/>
            </a:rPr>
            <a:t>(Составление проекта бюджета осуществляется администрацией поселения в установленном порядке)</a:t>
          </a:r>
          <a:endParaRPr lang="ru-RU" sz="1800" kern="1200" dirty="0">
            <a:latin typeface="Georgia" pitchFamily="18" charset="0"/>
            <a:cs typeface="Times New Roman" pitchFamily="18" charset="0"/>
          </a:endParaRPr>
        </a:p>
      </dsp:txBody>
      <dsp:txXfrm>
        <a:off x="368429" y="500068"/>
        <a:ext cx="7109529" cy="611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E23560-818F-43DB-BBE6-83781914F87F}">
      <dsp:nvSpPr>
        <dsp:cNvPr id="0" name=""/>
        <dsp:cNvSpPr/>
      </dsp:nvSpPr>
      <dsp:spPr>
        <a:xfrm>
          <a:off x="0" y="572292"/>
          <a:ext cx="7713024" cy="907200"/>
        </a:xfrm>
        <a:prstGeom prst="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7C85FA-B9B6-46D2-B1E1-EE0C17E2F2D3}">
      <dsp:nvSpPr>
        <dsp:cNvPr id="0" name=""/>
        <dsp:cNvSpPr/>
      </dsp:nvSpPr>
      <dsp:spPr>
        <a:xfrm>
          <a:off x="1113930" y="57755"/>
          <a:ext cx="6363237" cy="1062720"/>
        </a:xfrm>
        <a:prstGeom prst="roundRect">
          <a:avLst/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08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074" tIns="0" rIns="20407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rPr>
            <a:t>Прогнозе социально-экономического развития </a:t>
          </a:r>
          <a:r>
            <a:rPr lang="ru-RU" sz="1800" i="1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rPr>
            <a:t>Нижнеландеховского</a:t>
          </a:r>
          <a:r>
            <a:rPr lang="ru-RU" sz="1800" i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rPr>
            <a:t> сельского поселения на предстоящий период </a:t>
          </a:r>
          <a:endParaRPr lang="ru-RU" sz="1800" i="1" kern="1200" dirty="0">
            <a:solidFill>
              <a:schemeClr val="tx1">
                <a:lumMod val="95000"/>
                <a:lumOff val="5000"/>
              </a:schemeClr>
            </a:solidFill>
            <a:latin typeface="Georgia" pitchFamily="18" charset="0"/>
            <a:cs typeface="Times New Roman" pitchFamily="18" charset="0"/>
          </a:endParaRPr>
        </a:p>
      </dsp:txBody>
      <dsp:txXfrm>
        <a:off x="1165808" y="109633"/>
        <a:ext cx="6259481" cy="958964"/>
      </dsp:txXfrm>
    </dsp:sp>
    <dsp:sp modelId="{617D0CDB-FB57-4374-BBB3-F4FC8F767F61}">
      <dsp:nvSpPr>
        <dsp:cNvPr id="0" name=""/>
        <dsp:cNvSpPr/>
      </dsp:nvSpPr>
      <dsp:spPr>
        <a:xfrm>
          <a:off x="0" y="2205253"/>
          <a:ext cx="7713024" cy="90720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C7BFF1-2CFE-415C-B02D-8943C5AD98EB}">
      <dsp:nvSpPr>
        <dsp:cNvPr id="0" name=""/>
        <dsp:cNvSpPr/>
      </dsp:nvSpPr>
      <dsp:spPr>
        <a:xfrm>
          <a:off x="1011023" y="1641937"/>
          <a:ext cx="6415122" cy="1062720"/>
        </a:xfrm>
        <a:prstGeom prst="roundRect">
          <a:avLst/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08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074" tIns="0" rIns="20407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rPr>
            <a:t>Основных направлениях бюджетной и налоговой политики </a:t>
          </a:r>
          <a:r>
            <a:rPr lang="ru-RU" sz="1800" i="1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rPr>
            <a:t>Нижнеландеховского</a:t>
          </a:r>
          <a:r>
            <a:rPr lang="ru-RU" sz="1800" i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rPr>
            <a:t> сельского поселения на предстоящий период</a:t>
          </a:r>
          <a:endParaRPr lang="ru-RU" sz="1800" i="1" kern="1200" dirty="0">
            <a:solidFill>
              <a:schemeClr val="tx1">
                <a:lumMod val="95000"/>
                <a:lumOff val="5000"/>
              </a:schemeClr>
            </a:solidFill>
            <a:latin typeface="Georgia" pitchFamily="18" charset="0"/>
            <a:cs typeface="Times New Roman" pitchFamily="18" charset="0"/>
          </a:endParaRPr>
        </a:p>
      </dsp:txBody>
      <dsp:txXfrm>
        <a:off x="1062901" y="1693815"/>
        <a:ext cx="6311366" cy="958964"/>
      </dsp:txXfrm>
    </dsp:sp>
    <dsp:sp modelId="{54D84BFD-E0A0-4CA9-BDA8-E296F3615C90}">
      <dsp:nvSpPr>
        <dsp:cNvPr id="0" name=""/>
        <dsp:cNvSpPr/>
      </dsp:nvSpPr>
      <dsp:spPr>
        <a:xfrm>
          <a:off x="0" y="3879146"/>
          <a:ext cx="7713024" cy="907200"/>
        </a:xfrm>
        <a:prstGeom prst="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D56B85-404A-4D71-9ED4-F665516C0CAC}">
      <dsp:nvSpPr>
        <dsp:cNvPr id="0" name=""/>
        <dsp:cNvSpPr/>
      </dsp:nvSpPr>
      <dsp:spPr>
        <a:xfrm>
          <a:off x="1011023" y="3226107"/>
          <a:ext cx="6397251" cy="1062720"/>
        </a:xfrm>
        <a:prstGeom prst="roundRect">
          <a:avLst/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08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074" tIns="0" rIns="20407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rPr>
            <a:t>Муниципальных программах </a:t>
          </a:r>
          <a:r>
            <a:rPr lang="ru-RU" sz="1800" i="1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rPr>
            <a:t>Нижнеландеховского</a:t>
          </a:r>
          <a:r>
            <a:rPr lang="ru-RU" sz="1800" i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rPr>
            <a:t> сельского поселения</a:t>
          </a:r>
          <a:endParaRPr lang="ru-RU" sz="1800" i="1" kern="1200" dirty="0">
            <a:solidFill>
              <a:schemeClr val="tx1">
                <a:lumMod val="95000"/>
                <a:lumOff val="5000"/>
              </a:schemeClr>
            </a:solidFill>
            <a:latin typeface="Georgia" pitchFamily="18" charset="0"/>
            <a:cs typeface="Times New Roman" pitchFamily="18" charset="0"/>
          </a:endParaRPr>
        </a:p>
      </dsp:txBody>
      <dsp:txXfrm>
        <a:off x="1062901" y="3277985"/>
        <a:ext cx="6293495" cy="9589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1E4D6-6873-412D-952D-AE6689A2629E}">
      <dsp:nvSpPr>
        <dsp:cNvPr id="0" name=""/>
        <dsp:cNvSpPr/>
      </dsp:nvSpPr>
      <dsp:spPr>
        <a:xfrm>
          <a:off x="2518751" y="248676"/>
          <a:ext cx="2115371" cy="1877045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dkEdge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u="sng" kern="1200" dirty="0" smtClean="0">
              <a:solidFill>
                <a:schemeClr val="tx1"/>
              </a:solidFill>
              <a:latin typeface="Georgia" pitchFamily="18" charset="0"/>
            </a:rPr>
            <a:t>Бюджет поселения</a:t>
          </a:r>
          <a:endParaRPr lang="ru-RU" sz="210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2828540" y="523563"/>
        <a:ext cx="1495793" cy="1327271"/>
      </dsp:txXfrm>
    </dsp:sp>
    <dsp:sp modelId="{5DD70548-1D23-4925-B97B-6E3FF78C26BA}">
      <dsp:nvSpPr>
        <dsp:cNvPr id="0" name=""/>
        <dsp:cNvSpPr/>
      </dsp:nvSpPr>
      <dsp:spPr>
        <a:xfrm rot="7870559">
          <a:off x="2149461" y="2276348"/>
          <a:ext cx="1204489" cy="70938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 w="127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ED4C20-83AA-45D9-AC3B-16A7F5AF1568}">
      <dsp:nvSpPr>
        <dsp:cNvPr id="0" name=""/>
        <dsp:cNvSpPr/>
      </dsp:nvSpPr>
      <dsp:spPr>
        <a:xfrm>
          <a:off x="144032" y="155943"/>
          <a:ext cx="2011991" cy="4224028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dkEdge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chemeClr val="tx1"/>
              </a:solidFill>
              <a:latin typeface="Georgia" pitchFamily="18" charset="0"/>
            </a:rPr>
            <a:t>Областной бюджет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u="sng" kern="1200" dirty="0" smtClean="0">
            <a:solidFill>
              <a:schemeClr val="tx1"/>
            </a:solidFill>
            <a:latin typeface="Georgia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Georgia" pitchFamily="18" charset="0"/>
            </a:rPr>
            <a:t>- предоставляет дотации на выравнивание бюджетной обеспеченности;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Georgia" pitchFamily="18" charset="0"/>
            </a:rPr>
            <a:t>-  предоставляет субвенции на исполнение переданных полномочий;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Georgia" pitchFamily="18" charset="0"/>
            </a:rPr>
            <a:t>- осуществляет </a:t>
          </a:r>
          <a:r>
            <a:rPr lang="ru-RU" sz="1600" kern="1200" dirty="0" err="1" smtClean="0">
              <a:solidFill>
                <a:schemeClr val="tx1"/>
              </a:solidFill>
              <a:latin typeface="Georgia" pitchFamily="18" charset="0"/>
            </a:rPr>
            <a:t>софинансирование</a:t>
          </a:r>
          <a:r>
            <a:rPr lang="ru-RU" sz="1600" kern="1200" dirty="0" smtClean="0">
              <a:solidFill>
                <a:schemeClr val="tx1"/>
              </a:solidFill>
              <a:latin typeface="Georgia" pitchFamily="18" charset="0"/>
            </a:rPr>
            <a:t> части  расходов  бюджета поселения.</a:t>
          </a:r>
          <a:endParaRPr lang="ru-RU" sz="160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202961" y="214872"/>
        <a:ext cx="1894133" cy="4106170"/>
      </dsp:txXfrm>
    </dsp:sp>
    <dsp:sp modelId="{315A7B25-09BA-4EDD-9300-5531947EA427}">
      <dsp:nvSpPr>
        <dsp:cNvPr id="0" name=""/>
        <dsp:cNvSpPr/>
      </dsp:nvSpPr>
      <dsp:spPr>
        <a:xfrm rot="2479503">
          <a:off x="4374623" y="1782956"/>
          <a:ext cx="903131" cy="58570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 w="127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/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EBA7A5-6BB8-45CF-A5E5-C2665B0AC8B8}">
      <dsp:nvSpPr>
        <dsp:cNvPr id="0" name=""/>
        <dsp:cNvSpPr/>
      </dsp:nvSpPr>
      <dsp:spPr>
        <a:xfrm>
          <a:off x="5392626" y="144034"/>
          <a:ext cx="2404326" cy="4271717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dkEdge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u="sng" kern="1200" dirty="0" smtClean="0">
              <a:solidFill>
                <a:schemeClr val="tx1"/>
              </a:solidFill>
              <a:latin typeface="Georgia" pitchFamily="18" charset="0"/>
            </a:rPr>
            <a:t>Бюджет </a:t>
          </a:r>
          <a:r>
            <a:rPr lang="ru-RU" sz="1600" b="1" u="sng" kern="1200" dirty="0" err="1" smtClean="0">
              <a:solidFill>
                <a:schemeClr val="tx1"/>
              </a:solidFill>
              <a:latin typeface="Georgia" pitchFamily="18" charset="0"/>
            </a:rPr>
            <a:t>Пестяковского</a:t>
          </a:r>
          <a:r>
            <a:rPr lang="ru-RU" sz="1600" b="1" u="sng" kern="1200" dirty="0" smtClean="0">
              <a:solidFill>
                <a:schemeClr val="tx1"/>
              </a:solidFill>
              <a:latin typeface="Georgia" pitchFamily="18" charset="0"/>
            </a:rPr>
            <a:t> муниципального района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kern="1200" dirty="0" smtClean="0">
            <a:solidFill>
              <a:schemeClr val="tx1"/>
            </a:solidFill>
            <a:latin typeface="Georgia" pitchFamily="18" charset="0"/>
          </a:endParaRPr>
        </a:p>
        <a:p>
          <a:pPr marL="0" marR="0" lvl="0" indent="0" algn="ctr" defTabSz="533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solidFill>
                <a:schemeClr val="tx1"/>
              </a:solidFill>
              <a:latin typeface="Georgia" pitchFamily="18" charset="0"/>
            </a:rPr>
            <a:t>- Осуществляется взаимодействие по </a:t>
          </a:r>
        </a:p>
        <a:p>
          <a:pPr marL="0" marR="0" lvl="0" indent="0" algn="ctr" defTabSz="533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solidFill>
                <a:schemeClr val="tx1"/>
              </a:solidFill>
              <a:latin typeface="Georgia" pitchFamily="18" charset="0"/>
            </a:rPr>
            <a:t>предоставлению межбюджетных </a:t>
          </a:r>
        </a:p>
        <a:p>
          <a:pPr marL="0" marR="0" lvl="0" indent="0" algn="ctr" defTabSz="533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solidFill>
                <a:schemeClr val="tx1"/>
              </a:solidFill>
              <a:latin typeface="Georgia" pitchFamily="18" charset="0"/>
            </a:rPr>
            <a:t>трансфертов на исполнение </a:t>
          </a:r>
        </a:p>
        <a:p>
          <a:pPr marL="0" marR="0" lvl="0" indent="0" algn="ctr" defTabSz="533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solidFill>
                <a:schemeClr val="tx1"/>
              </a:solidFill>
              <a:latin typeface="Georgia" pitchFamily="18" charset="0"/>
            </a:rPr>
            <a:t>переданных полномочий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solidFill>
              <a:schemeClr val="tx1"/>
            </a:solidFill>
          </a:endParaRPr>
        </a:p>
      </dsp:txBody>
      <dsp:txXfrm>
        <a:off x="5463046" y="214454"/>
        <a:ext cx="2263486" cy="41308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mit@vlandeh-admin.r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115616" y="531808"/>
            <a:ext cx="7671226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Бюджет для граждан</a:t>
            </a:r>
            <a:endParaRPr kumimoji="0" lang="ru-RU" sz="5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по проекту бюджета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Нижнеландеховского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сельского поселения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на 2020 год и на плановый период 2021 и 2022 годов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альтернативный процесс 6"/>
          <p:cNvSpPr/>
          <p:nvPr/>
        </p:nvSpPr>
        <p:spPr>
          <a:xfrm>
            <a:off x="714348" y="1142984"/>
            <a:ext cx="2143140" cy="364333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Налоговые доходы</a:t>
            </a:r>
          </a:p>
          <a:p>
            <a:endParaRPr lang="ru-RU" sz="14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  <a:p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- доходы от предусмотренных</a:t>
            </a:r>
          </a:p>
          <a:p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законодательством</a:t>
            </a:r>
          </a:p>
          <a:p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Российской Федерации о налогах и сборах федеральных налогов и сборов, а также пеней и штрафов по ним  подлежащих зачислению в бюджет поселения в соответствии с действующим законодательством.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3143240" y="1142984"/>
            <a:ext cx="3000396" cy="3357586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Неналоговые доходы</a:t>
            </a:r>
          </a:p>
          <a:p>
            <a:endParaRPr lang="ru-RU" sz="14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  <a:p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- платежи за оказание муниципальных услуг, за пользование природными ресурсами, за пользование муниципальной собственностью, от продажи муниципального имущества, а также платежи в виде штрафов и иных санкций за нарушение законодательства, подлежащие зачислению в бюджет поселения в соответствии с действующим законодательством.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6500826" y="1142984"/>
            <a:ext cx="1928826" cy="3571900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Безвозмездные</a:t>
            </a:r>
          </a:p>
          <a:p>
            <a:r>
              <a:rPr lang="ru-RU" sz="1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Поступления</a:t>
            </a:r>
          </a:p>
          <a:p>
            <a:endParaRPr lang="ru-RU" sz="14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  <a:p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- поступающие в бюджет поселения денежные средства от других бюджетов (межбюджетные трансферты), а также безвозмездные поступления от физических и юридических лиц, в том числе добровольные пожертвования.</a:t>
            </a: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1142976" y="285728"/>
            <a:ext cx="7000924" cy="642942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Структура доходов бюджета </a:t>
            </a:r>
            <a:r>
              <a:rPr lang="ru-RU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Нижнеландеховского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сельского поселения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2589779"/>
              </p:ext>
            </p:extLst>
          </p:nvPr>
        </p:nvGraphicFramePr>
        <p:xfrm>
          <a:off x="642910" y="4714884"/>
          <a:ext cx="2714644" cy="2143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1005554"/>
              </p:ext>
            </p:extLst>
          </p:nvPr>
        </p:nvGraphicFramePr>
        <p:xfrm>
          <a:off x="3286116" y="4500571"/>
          <a:ext cx="3000396" cy="2357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6133017"/>
              </p:ext>
            </p:extLst>
          </p:nvPr>
        </p:nvGraphicFramePr>
        <p:xfrm>
          <a:off x="6143636" y="4643446"/>
          <a:ext cx="2857520" cy="2214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/>
        </p:nvGraphicFramePr>
        <p:xfrm>
          <a:off x="714348" y="5072074"/>
          <a:ext cx="2571768" cy="1600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202361"/>
              </p:ext>
            </p:extLst>
          </p:nvPr>
        </p:nvGraphicFramePr>
        <p:xfrm>
          <a:off x="1043606" y="332657"/>
          <a:ext cx="7920881" cy="6024732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925922"/>
                <a:gridCol w="2131469"/>
                <a:gridCol w="1022675"/>
                <a:gridCol w="893495"/>
                <a:gridCol w="947320"/>
              </a:tblGrid>
              <a:tr h="2627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Наименование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Код доходов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Проект </a:t>
                      </a:r>
                      <a:br>
                        <a:rPr lang="ru-RU" sz="600" u="none" strike="noStrike" dirty="0">
                          <a:effectLst/>
                        </a:rPr>
                      </a:br>
                      <a:r>
                        <a:rPr lang="ru-RU" sz="600" u="none" strike="noStrike" dirty="0">
                          <a:effectLst/>
                        </a:rPr>
                        <a:t>на 2020 год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Проект </a:t>
                      </a:r>
                      <a:br>
                        <a:rPr lang="ru-RU" sz="600" u="none" strike="noStrike" dirty="0">
                          <a:effectLst/>
                        </a:rPr>
                      </a:br>
                      <a:r>
                        <a:rPr lang="ru-RU" sz="600" u="none" strike="noStrike" dirty="0">
                          <a:effectLst/>
                        </a:rPr>
                        <a:t>на 2021 год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Проект </a:t>
                      </a:r>
                      <a:br>
                        <a:rPr lang="ru-RU" sz="600" u="none" strike="noStrike" dirty="0">
                          <a:effectLst/>
                        </a:rPr>
                      </a:br>
                      <a:r>
                        <a:rPr lang="ru-RU" sz="600" u="none" strike="noStrike" dirty="0">
                          <a:effectLst/>
                        </a:rPr>
                        <a:t>на 2022 год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</a:tr>
              <a:tr h="1313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 dirty="0">
                          <a:effectLst/>
                        </a:rPr>
                        <a:t>1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 dirty="0">
                          <a:effectLst/>
                        </a:rPr>
                        <a:t>2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5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8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11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b"/>
                </a:tc>
              </a:tr>
              <a:tr h="31281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u="none" strike="noStrike" dirty="0">
                          <a:effectLst/>
                        </a:rPr>
                        <a:t>НАЛОГОВЫЕ И НЕНАЛОГОВЫЕ ДОХОДЫ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000 1 00 00000 00 0000 000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189,0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184,0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179,0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</a:tr>
              <a:tr h="15640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u="none" strike="noStrike">
                          <a:effectLst/>
                        </a:rPr>
                        <a:t>Налог на доходы физических лиц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000 1 01 02000 01 0000 110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25,0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25,0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20,0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</a:tr>
              <a:tr h="782027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сельских поселений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000 1 06 01000 10 0000 110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50,0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45,0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45,0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</a:tr>
              <a:tr h="156405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Земельный налог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000 1 06 06000 10 0000 110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110,0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110,0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110,0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</a:tr>
              <a:tr h="469216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  000 1 13 01000 00 0000 130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4,0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4,0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4,0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</a:tr>
              <a:tr h="1564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БЕЗВОЗМЕЗДНЫЕ ПОСТУПЛЕНИЯ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000 2 00 00000 00 0000 000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2 162,0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1 734,9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1 654,7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</a:tr>
              <a:tr h="4692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</a:rPr>
                        <a:t>Безвозмездные поступления от других бюджетов бюджетной системы Российской </a:t>
                      </a:r>
                      <a:r>
                        <a:rPr lang="ru-RU" sz="700" u="none" strike="noStrike" dirty="0" smtClean="0">
                          <a:effectLst/>
                        </a:rPr>
                        <a:t>Федерации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000 2 02 00000 00 0000 000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2 162,0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1 734,9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1 654,7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</a:tr>
              <a:tr h="3128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</a:rPr>
                        <a:t>Дотации бюджетам бюджетной системы Российской Федерации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000 2 02 10000 00 0000 150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1 964,6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1 654,7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1 654,7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</a:tr>
              <a:tr h="4692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Субсидии бюджетам бюджетной системы Российской Федерации (межбюджетные субсидии)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000 2 02 20000 00 0000 150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117,2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0,0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0,0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</a:tr>
              <a:tr h="3128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Субвенции бюджетам бюджетной системы Российской Федерации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000 2 02 30000 00 0000 150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80,2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80,2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0,0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</a:tr>
              <a:tr h="1564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Иные межбюджетные трансферты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000 2 02 40000 00 0000 150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0,0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0,0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</a:tr>
              <a:tr h="10948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Доходы бюджетов бюджетной системы Российской Федерации от возраста бюджетами бюджетной системы Российской Федерации и организациями остатков субсидий, субвенций и иных межбюджетных трансфертов, имеющих целевое назначение, прошлых лет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000 2 18 00000 00 0000 000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0,0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0,0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</a:tr>
              <a:tr h="6256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Возврат остатков субсидий, субвенций и иных межбюджетных трансфертов, имеющих целевое назначение, прошлых лет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  000 2 19 00000 00 0000 000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0,0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</a:tr>
              <a:tr h="156405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700" u="none" strike="noStrike">
                          <a:effectLst/>
                        </a:rPr>
                        <a:t>ВСЕГО ДОХОДОВ: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2 351,0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1 918,9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1 833,7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85" marR="4985" marT="4985" marB="0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1142976" y="188640"/>
            <a:ext cx="7000924" cy="864096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Структура расходной части бюджета </a:t>
            </a:r>
            <a:r>
              <a:rPr lang="ru-RU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Нижнеландеховского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сельского поселения на 2020 год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9997482"/>
              </p:ext>
            </p:extLst>
          </p:nvPr>
        </p:nvGraphicFramePr>
        <p:xfrm>
          <a:off x="857224" y="1000108"/>
          <a:ext cx="8286776" cy="5857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1142976" y="285728"/>
            <a:ext cx="7000924" cy="767008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Структура расходной части бюджета </a:t>
            </a:r>
            <a:r>
              <a:rPr lang="ru-RU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Нижнеландеховского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сельского поселения на 2021 год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6842558"/>
              </p:ext>
            </p:extLst>
          </p:nvPr>
        </p:nvGraphicFramePr>
        <p:xfrm>
          <a:off x="1142976" y="1124744"/>
          <a:ext cx="789352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4587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1142976" y="285728"/>
            <a:ext cx="7000924" cy="839016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Структура расходной части бюджета </a:t>
            </a:r>
            <a:r>
              <a:rPr lang="ru-RU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Нижнеландеховского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сельского поселения на 2022 год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9498735"/>
              </p:ext>
            </p:extLst>
          </p:nvPr>
        </p:nvGraphicFramePr>
        <p:xfrm>
          <a:off x="1043608" y="1228120"/>
          <a:ext cx="7992888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029024"/>
              </p:ext>
            </p:extLst>
          </p:nvPr>
        </p:nvGraphicFramePr>
        <p:xfrm>
          <a:off x="1187624" y="188640"/>
          <a:ext cx="7776861" cy="6480718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4557819"/>
                <a:gridCol w="757422"/>
                <a:gridCol w="827184"/>
                <a:gridCol w="797286"/>
                <a:gridCol w="837150"/>
              </a:tblGrid>
              <a:tr h="5518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Наименование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Раздел, подраздел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Проект </a:t>
                      </a:r>
                      <a:br>
                        <a:rPr lang="ru-RU" sz="900" u="none" strike="noStrike" dirty="0">
                          <a:effectLst/>
                        </a:rPr>
                      </a:br>
                      <a:r>
                        <a:rPr lang="ru-RU" sz="900" u="none" strike="noStrike" dirty="0">
                          <a:effectLst/>
                        </a:rPr>
                        <a:t>на 2020 год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Проект </a:t>
                      </a:r>
                      <a:br>
                        <a:rPr lang="ru-RU" sz="900" u="none" strike="noStrike" dirty="0">
                          <a:effectLst/>
                        </a:rPr>
                      </a:br>
                      <a:r>
                        <a:rPr lang="ru-RU" sz="900" u="none" strike="noStrike" dirty="0">
                          <a:effectLst/>
                        </a:rPr>
                        <a:t>на 2021 год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Проект 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на 2022 год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</a:tr>
              <a:tr h="2116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</a:tr>
              <a:tr h="2116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</a:rPr>
                        <a:t>ОБЩЕГОСУДАРСТВЕННЫЕ ВОПРОСЫ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0100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1 143,4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1 038,3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1 038,3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</a:tr>
              <a:tr h="41091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0102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368,3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356,1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356,1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</a:tr>
              <a:tr h="61015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0104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759,9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671,0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671,0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</a:tr>
              <a:tr h="2116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</a:rPr>
                        <a:t>Судебная система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0105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</a:tr>
              <a:tr h="2116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</a:rPr>
                        <a:t>Резервные фонды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0111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</a:tr>
              <a:tr h="2116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</a:rPr>
                        <a:t>Другие общегосударственные вопросы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0113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5,2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</a:tr>
              <a:tr h="2116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</a:rPr>
                        <a:t>НАЦИОНАЛЬНАЯ ОБОРОНА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0200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80,2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80,2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0,0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</a:tr>
              <a:tr h="41091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</a:rPr>
                        <a:t>Осуществление первичного воинского учета на территориях где отсутствуют военные комиссариаты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0203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80,2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80,2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</a:tr>
              <a:tr h="2759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0300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20,0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20,0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20,0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</a:tr>
              <a:tr h="41091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0309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20,0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</a:tr>
              <a:tr h="2116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</a:rPr>
                        <a:t>Обеспечение пожарной безопасности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0310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</a:tr>
              <a:tr h="2116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</a:rPr>
                        <a:t>НАЦИОНАЛЬНАЯ ЭКОНОМИКА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0400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0,0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</a:tr>
              <a:tr h="2116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</a:rPr>
                        <a:t>Дорожное хозяйство (дорожные фонды)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0409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</a:tr>
              <a:tr h="2116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</a:rPr>
                        <a:t>ЖИЛИЩНО-КОММУНАЛЬНОЕ ХОЗЯЙСТВО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0500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277,2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191,6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218,8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</a:tr>
              <a:tr h="2116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Жилищное хозяйство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0501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</a:tr>
              <a:tr h="2116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</a:rPr>
                        <a:t>Коммунальное хозяйство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0502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</a:tr>
              <a:tr h="2116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Благоустройство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0503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277,2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191,6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218,8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</a:tr>
              <a:tr h="2116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</a:rPr>
                        <a:t>КУЛЬТУРА, КИНЕМАТОГРАФИЯ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0800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794,3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552,8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520,6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</a:tr>
              <a:tr h="2116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</a:rPr>
                        <a:t>Культура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0801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794,3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552,8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520,6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</a:tr>
              <a:tr h="2116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</a:rPr>
                        <a:t>СОЦИАЛЬНАЯ ПОЛИТИКА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36,0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36,0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36,0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</a:tr>
              <a:tr h="2116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</a:rPr>
                        <a:t>Пенсионное обеспечение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36,0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36,0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36,0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</a:tr>
              <a:tr h="211672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ИТОГО: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8557" marR="8557" marT="855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2 351,0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1 918,9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1 833,7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57" marR="8557" marT="8557" marB="0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87624" y="1071546"/>
            <a:ext cx="7599218" cy="523777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* Проект бюджета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Нижнеландеховского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сельского поселения на 2020-2022 годы сформирован в программной структуре расходов на основе 5-ти муниципальных программ.</a:t>
            </a:r>
          </a:p>
          <a:p>
            <a:pPr indent="457200"/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* Муниципальная программа – это комплекс мероприятий, увязанных по ресурсам, срокам и исполнителям, направленных на достижение целей социально-экономического развития поселения в определенной сфере.</a:t>
            </a:r>
          </a:p>
          <a:p>
            <a:pPr indent="457200"/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* Муниципальная программа имеет цель, мероприятия и показатели эффективности, направленные на достижение заданного результата.</a:t>
            </a:r>
          </a:p>
          <a:p>
            <a:pPr indent="457200"/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При этом значение каждого показателя является индикатором по конкретному направлению деятельности и сигнализирует о результате, необходимости принятия новых решений.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5786" y="214290"/>
            <a:ext cx="7929618" cy="7143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Проект бюджета – программный бюджет</a:t>
            </a:r>
            <a:endParaRPr lang="ru-RU" sz="2000" b="1" i="1" u="sng" dirty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963681" y="1556792"/>
            <a:ext cx="2960247" cy="216024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Комплексное развитие системы коммунальной инфраструктуры на территории </a:t>
            </a:r>
            <a:r>
              <a:rPr lang="ru-RU" sz="1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Нижнеландеховского</a:t>
            </a:r>
            <a:r>
              <a:rPr lang="ru-RU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сельского </a:t>
            </a:r>
            <a:r>
              <a:rPr lang="ru-RU" sz="1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поселения – 277,2 тыс. руб. </a:t>
            </a:r>
            <a:endParaRPr lang="ru-RU" sz="1500" dirty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85720" y="142852"/>
            <a:ext cx="8572560" cy="857256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Расходы бюджета на реализацию муниципальных программ </a:t>
            </a:r>
            <a:r>
              <a:rPr lang="ru-RU" sz="2000" b="1" i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Нижнеландеховского</a:t>
            </a:r>
            <a:r>
              <a:rPr lang="ru-RU" sz="20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сельского поселения на 2020 год</a:t>
            </a:r>
            <a:endParaRPr lang="ru-RU" sz="2000" b="1" i="1" u="sng" dirty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4071934" y="1602512"/>
            <a:ext cx="4786346" cy="211452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Развитие культуры на территории </a:t>
            </a:r>
            <a:r>
              <a:rPr lang="ru-RU" sz="1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Нижнеландеховского</a:t>
            </a:r>
            <a:r>
              <a:rPr lang="ru-RU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сельского поселения </a:t>
            </a:r>
            <a:r>
              <a:rPr lang="ru-RU" sz="1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– 794,3  тыс. руб.</a:t>
            </a:r>
            <a:endParaRPr lang="ru-RU" sz="1500" dirty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1043608" y="4005064"/>
            <a:ext cx="2880320" cy="2592288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Обеспечение безопасности жизнедеятельности населения на территории </a:t>
            </a:r>
            <a:r>
              <a:rPr lang="ru-RU" sz="1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Нижнеландеховского</a:t>
            </a:r>
            <a:r>
              <a:rPr lang="ru-RU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сельского поселения </a:t>
            </a:r>
            <a:r>
              <a:rPr lang="ru-RU" sz="1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–  </a:t>
            </a:r>
            <a:r>
              <a:rPr lang="ru-RU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3</a:t>
            </a:r>
            <a:r>
              <a:rPr lang="ru-RU" sz="1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0,0  тыс. руб.</a:t>
            </a:r>
            <a:endParaRPr lang="ru-RU" sz="1500" dirty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4283968" y="3789040"/>
            <a:ext cx="2181139" cy="2808312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</a:t>
            </a:r>
            <a:r>
              <a:rPr lang="ru-RU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Организация деятельности администрации </a:t>
            </a:r>
            <a:r>
              <a:rPr lang="ru-RU" sz="1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Нижнеландеховского</a:t>
            </a:r>
            <a:r>
              <a:rPr lang="ru-RU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сельского поселения на решение вопросов местного значения– </a:t>
            </a:r>
            <a:r>
              <a:rPr lang="ru-RU" sz="1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1249,5 тыс. руб.</a:t>
            </a:r>
            <a:endParaRPr lang="ru-RU" sz="1500" dirty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6621576" y="3793832"/>
            <a:ext cx="2270056" cy="2808312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</a:t>
            </a:r>
            <a:r>
              <a:rPr lang="ru-RU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Содействие развитию малого и среднего предпринимательства в </a:t>
            </a:r>
            <a:r>
              <a:rPr lang="ru-RU" sz="1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Нижнеландеховском</a:t>
            </a:r>
            <a:r>
              <a:rPr lang="ru-RU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сельском поселении </a:t>
            </a:r>
            <a:r>
              <a:rPr lang="ru-RU" sz="1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– 0,00 тыс. руб.</a:t>
            </a:r>
            <a:endParaRPr lang="ru-RU" sz="1500" dirty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Лента лицом вверх 5"/>
          <p:cNvSpPr/>
          <p:nvPr/>
        </p:nvSpPr>
        <p:spPr>
          <a:xfrm>
            <a:off x="642910" y="376638"/>
            <a:ext cx="8215370" cy="714380"/>
          </a:xfrm>
          <a:prstGeom prst="ribbon2">
            <a:avLst>
              <a:gd name="adj1" fmla="val 16667"/>
              <a:gd name="adj2" fmla="val 72493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Комплексное развитие системы коммунальной инфраструктуры на территории </a:t>
            </a:r>
            <a:r>
              <a:rPr lang="ru-RU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Нижнеландеховского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сельского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поселения</a:t>
            </a:r>
            <a:endParaRPr lang="ru-RU" sz="1400" dirty="0">
              <a:latin typeface="Georgia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096955"/>
              </p:ext>
            </p:extLst>
          </p:nvPr>
        </p:nvGraphicFramePr>
        <p:xfrm>
          <a:off x="1259632" y="1196753"/>
          <a:ext cx="7598648" cy="551690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73142"/>
                <a:gridCol w="6025506"/>
              </a:tblGrid>
              <a:tr h="3003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Georgia" pitchFamily="18" charset="0"/>
                        </a:rPr>
                        <a:t>Срок реализации программы</a:t>
                      </a:r>
                      <a:endParaRPr lang="ru-RU" sz="10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latin typeface="Georgia" pitchFamily="18" charset="0"/>
                        </a:rPr>
                        <a:t>2014 </a:t>
                      </a:r>
                      <a:r>
                        <a:rPr lang="ru-RU" sz="1000" b="0" dirty="0">
                          <a:latin typeface="Georgia" pitchFamily="18" charset="0"/>
                        </a:rPr>
                        <a:t>– </a:t>
                      </a:r>
                      <a:r>
                        <a:rPr lang="ru-RU" sz="1000" b="0" dirty="0" smtClean="0">
                          <a:latin typeface="Georgia" pitchFamily="18" charset="0"/>
                        </a:rPr>
                        <a:t>2021 </a:t>
                      </a:r>
                      <a:r>
                        <a:rPr lang="ru-RU" sz="1000" b="0" dirty="0">
                          <a:latin typeface="Georgia" pitchFamily="18" charset="0"/>
                        </a:rPr>
                        <a:t>годы</a:t>
                      </a:r>
                      <a:endParaRPr lang="ru-RU" sz="1000" b="0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1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Georgia" pitchFamily="18" charset="0"/>
                        </a:rPr>
                        <a:t>Перечень подпрограмм</a:t>
                      </a:r>
                      <a:endParaRPr lang="ru-RU" sz="10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1. Муниципальная подпрограмма «Ремонт и содержание дорог  общего пользования </a:t>
                      </a:r>
                      <a:r>
                        <a:rPr kumimoji="0" lang="ru-RU" sz="1000" kern="1200" dirty="0" err="1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Нижнеландеховского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 сельского  поселения  </a:t>
                      </a:r>
                      <a:r>
                        <a:rPr kumimoji="0" lang="ru-RU" sz="1000" kern="1200" dirty="0" err="1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Пестяковского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 муниципального  района  Ивановской области»;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2.Муниципальная подпрограмма «Благоустройство территории  </a:t>
                      </a:r>
                      <a:r>
                        <a:rPr kumimoji="0" lang="ru-RU" sz="1000" kern="1200" dirty="0" err="1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Нижнеландеховского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 сельского поселения»</a:t>
                      </a:r>
                    </a:p>
                    <a:p>
                      <a:pPr marL="228600" indent="-228600" algn="l">
                        <a:spcAft>
                          <a:spcPts val="0"/>
                        </a:spcAft>
                        <a:buAutoNum type="arabicPeriod"/>
                      </a:pPr>
                      <a:endParaRPr lang="ru-RU" sz="1000" dirty="0">
                        <a:latin typeface="Georg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7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Georgia" pitchFamily="18" charset="0"/>
                        </a:rPr>
                        <a:t>Цели программы</a:t>
                      </a:r>
                      <a:endParaRPr lang="ru-RU" sz="10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1. Содержание и ремонт  автомобильных  дорог  общего  пользования  местного  значения, искусственных сооружений на них;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2.</a:t>
                      </a:r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П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овышение уровня внешнего  благоустройства  и улучшение санитарного  и экологического состояния  населенных  пунктов  поселения;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3. Восстановление,  реконструкция и содержание уличного освещения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802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000" b="1" dirty="0">
                          <a:latin typeface="Georgia" pitchFamily="18" charset="0"/>
                        </a:rPr>
                        <a:t>Целевые индикаторы и показатели результативности реализации программы</a:t>
                      </a:r>
                      <a:endParaRPr lang="ru-RU" sz="10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1. Доля </a:t>
                      </a: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(протяженность) автомобильных дорог 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общего  пользования  </a:t>
                      </a: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местного  значения и сооружений 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на </a:t>
                      </a: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них, требующих ремонта </a:t>
                      </a: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2. Проведение </a:t>
                      </a: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субботников и месячников 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по </a:t>
                      </a: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благоустройству и санитарной очистке территорий 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поселения</a:t>
                      </a: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3. Обустройство газонов и цветников</a:t>
                      </a: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4. Санитарная обрезка, вырубка деревьев и кустарников</a:t>
                      </a: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5. Установление светильников</a:t>
                      </a: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6. Доля электрической энергии, потребляемой бюджетными учреждениями, оплата  которой осуществляется с  использованием  приборов  учета</a:t>
                      </a: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endParaRPr kumimoji="0" lang="ru-RU" sz="1000" kern="1200" dirty="0" smtClean="0">
                        <a:solidFill>
                          <a:schemeClr val="dk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endParaRPr kumimoji="0" lang="ru-RU" sz="1000" kern="1200" dirty="0" smtClean="0">
                        <a:solidFill>
                          <a:schemeClr val="dk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endParaRPr kumimoji="0" lang="ru-RU" sz="1000" kern="1200" dirty="0">
                        <a:solidFill>
                          <a:schemeClr val="dk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marL="114300" marR="114300" marT="0" marB="0"/>
                </a:tc>
              </a:tr>
              <a:tr h="1501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000" b="1" dirty="0">
                          <a:latin typeface="Georgia" pitchFamily="18" charset="0"/>
                        </a:rPr>
                        <a:t>Ожидаемые конечные результаты программы</a:t>
                      </a:r>
                      <a:endParaRPr lang="ru-RU" sz="10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В ходе реализации подпрограммы будут выполнены мероприятия по поддержанию внутри поселковых автомобильных дорог и искусственных сооружений на них на уровне, соответствующем категории дороги  за счет ремонта  с увеличением пропускной способности автомобильных дорог, улучшением условий движения автотранспорта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В результате выполнения подпрограммы ожидается достижение следующих показателей результативности:</a:t>
                      </a:r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о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рганизация благоустройства и озеленения территории поселения, увеличение уровня озеленения территории поселения, стабилизация количества аварийных зеленых насаждений, подлежащих сносу,</a:t>
                      </a:r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обустройство и увеличение площади газонов и цветников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верх 3"/>
          <p:cNvSpPr/>
          <p:nvPr/>
        </p:nvSpPr>
        <p:spPr>
          <a:xfrm>
            <a:off x="285720" y="214290"/>
            <a:ext cx="8715436" cy="642942"/>
          </a:xfrm>
          <a:prstGeom prst="ribbon2">
            <a:avLst>
              <a:gd name="adj1" fmla="val 16667"/>
              <a:gd name="adj2" fmla="val 73703"/>
            </a:avLst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Содействие развитию малого и среднего предпринимательства в </a:t>
            </a:r>
            <a:r>
              <a:rPr lang="ru-RU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Нижнеландеховском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сельском поселении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928670"/>
          <a:ext cx="8286808" cy="585331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92741"/>
                <a:gridCol w="6894067"/>
              </a:tblGrid>
              <a:tr h="349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err="1">
                          <a:latin typeface="Georgia" pitchFamily="18" charset="0"/>
                        </a:rPr>
                        <a:t>Срок</a:t>
                      </a:r>
                      <a:r>
                        <a:rPr lang="en-US" sz="950" b="1" dirty="0">
                          <a:latin typeface="Georgia" pitchFamily="18" charset="0"/>
                        </a:rPr>
                        <a:t> </a:t>
                      </a:r>
                      <a:r>
                        <a:rPr lang="en-US" sz="950" b="1" dirty="0" err="1">
                          <a:latin typeface="Georgia" pitchFamily="18" charset="0"/>
                        </a:rPr>
                        <a:t>реализации</a:t>
                      </a:r>
                      <a:endParaRPr lang="ru-RU" sz="950" b="1" dirty="0">
                        <a:latin typeface="Georgia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>
                          <a:latin typeface="Georgia" pitchFamily="18" charset="0"/>
                        </a:rPr>
                        <a:t>программы</a:t>
                      </a:r>
                      <a:endParaRPr lang="ru-RU" sz="950" b="1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18665" marR="186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dirty="0">
                          <a:latin typeface="Georgia" pitchFamily="18" charset="0"/>
                        </a:rPr>
                        <a:t>201</a:t>
                      </a:r>
                      <a:r>
                        <a:rPr lang="ru-RU" sz="950" dirty="0">
                          <a:latin typeface="Georgia" pitchFamily="18" charset="0"/>
                        </a:rPr>
                        <a:t>4</a:t>
                      </a:r>
                      <a:r>
                        <a:rPr lang="en-US" sz="950" dirty="0" smtClean="0">
                          <a:latin typeface="Georgia" pitchFamily="18" charset="0"/>
                        </a:rPr>
                        <a:t>-20</a:t>
                      </a:r>
                      <a:r>
                        <a:rPr lang="ru-RU" sz="950" dirty="0" smtClean="0">
                          <a:latin typeface="Georgia" pitchFamily="18" charset="0"/>
                        </a:rPr>
                        <a:t>21 </a:t>
                      </a:r>
                      <a:r>
                        <a:rPr lang="ru-RU" sz="950" dirty="0">
                          <a:latin typeface="Georgia" pitchFamily="18" charset="0"/>
                        </a:rPr>
                        <a:t>года</a:t>
                      </a:r>
                      <a:endParaRPr lang="ru-RU" sz="95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18665" marR="18665" marT="0" marB="0"/>
                </a:tc>
              </a:tr>
              <a:tr h="1507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err="1">
                          <a:latin typeface="Georgia" pitchFamily="18" charset="0"/>
                        </a:rPr>
                        <a:t>Цели</a:t>
                      </a:r>
                      <a:r>
                        <a:rPr lang="en-US" sz="950" b="1" dirty="0">
                          <a:latin typeface="Georgia" pitchFamily="18" charset="0"/>
                        </a:rPr>
                        <a:t> программы</a:t>
                      </a:r>
                      <a:endParaRPr lang="ru-RU" sz="950" b="1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18665" marR="186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Georgia" pitchFamily="18" charset="0"/>
                        </a:rPr>
                        <a:t>1. Создание условий для повышения качества муниципальных услуг за счет внедрения современных информационных технологий в повседневную деятельность администрации поселения и ее структурных подразделений.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Georgia" pitchFamily="18" charset="0"/>
                        </a:rPr>
                        <a:t>2. Информационно-программное и аппаратное сопровождение внедренных информационно-аналитических, справочно-правовых систем и систем защиты.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Georgia" pitchFamily="18" charset="0"/>
                        </a:rPr>
                        <a:t>3. Обслуживание и приобретение программного обеспечения.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Georgia" pitchFamily="18" charset="0"/>
                        </a:rPr>
                        <a:t>4. Техническое сопровождение комплекса информационных систем, способствующих организации деятельности администрации поселения.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Georgia" pitchFamily="18" charset="0"/>
                        </a:rPr>
                        <a:t>5. Поддержка и развитие информационных порталов, представляющих администрацию поселения, структурные подразделения в сети Интернет.</a:t>
                      </a:r>
                      <a:endParaRPr lang="ru-RU" sz="95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18665" marR="18665" marT="0" marB="0"/>
                </a:tc>
              </a:tr>
              <a:tr h="3811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latin typeface="Georgia" pitchFamily="18" charset="0"/>
                        </a:rPr>
                        <a:t>Целевые показатели и ожидаемые результаты реализации программы</a:t>
                      </a:r>
                      <a:endParaRPr lang="ru-RU" sz="950" b="1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18665" marR="186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u="sng" dirty="0">
                          <a:latin typeface="Georgia" pitchFamily="18" charset="0"/>
                        </a:rPr>
                        <a:t>Целевые показатели Программы:</a:t>
                      </a:r>
                      <a:endParaRPr lang="ru-RU" sz="950" dirty="0">
                        <a:latin typeface="Georgia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Georgia" pitchFamily="18" charset="0"/>
                        </a:rPr>
                        <a:t>1. Готовность единой телекоммуникационной инфраструктуры администрации Мытского сельского поселения %.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Georgia" pitchFamily="18" charset="0"/>
                        </a:rPr>
                        <a:t>2. Увеличение количества </a:t>
                      </a:r>
                      <a:r>
                        <a:rPr lang="ru-RU" sz="950" dirty="0" err="1">
                          <a:latin typeface="Georgia" pitchFamily="18" charset="0"/>
                        </a:rPr>
                        <a:t>контента</a:t>
                      </a:r>
                      <a:r>
                        <a:rPr lang="ru-RU" sz="950" dirty="0">
                          <a:latin typeface="Georgia" pitchFamily="18" charset="0"/>
                        </a:rPr>
                        <a:t> официального интернет-сайта администрации Мытского сельского поселения, да/нет.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Georgia" pitchFamily="18" charset="0"/>
                        </a:rPr>
                        <a:t>3. Доля рабочих мест сотрудников администрации и ее структурных подразделений, обеспеченных доступом к сети Интернет, %.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Georgia" pitchFamily="18" charset="0"/>
                        </a:rPr>
                        <a:t>4. Доля органов администрации Мытского сельского поселения, обеспечивающих размещение информации о своей деятельности на </a:t>
                      </a:r>
                      <a:r>
                        <a:rPr lang="ru-RU" sz="950" dirty="0" err="1">
                          <a:latin typeface="Georgia" pitchFamily="18" charset="0"/>
                        </a:rPr>
                        <a:t>веб-сайтах</a:t>
                      </a:r>
                      <a:r>
                        <a:rPr lang="ru-RU" sz="950" dirty="0">
                          <a:latin typeface="Georgia" pitchFamily="18" charset="0"/>
                        </a:rPr>
                        <a:t> в соответствии с требованиями Федерального закона от 09.02.2009 №8-ФЗ «Об обеспечении доступа к информации о деятельности государственных органов и органов местного самоуправления»,%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Georgia" pitchFamily="18" charset="0"/>
                        </a:rPr>
                        <a:t>5. Процент рабочих мест, подключенных к системе межведомственного электронного взаимодействия (СМЭВ), %.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Georgia" pitchFamily="18" charset="0"/>
                        </a:rPr>
                        <a:t>6. Возможность получения муниципальных услуг в электронном виде от общего количества муниципальных услуг, оказываемых администрацией сельского поселения и  структурными подразделениями, %.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Georgia" pitchFamily="18" charset="0"/>
                        </a:rPr>
                        <a:t>7. Доля администрации сельского поселения использующих в своей деятельности справочно-правовые системы, %.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Georgia" pitchFamily="18" charset="0"/>
                        </a:rPr>
                        <a:t>8. Доля администрации сельского поселения, использующих единую систему электронного документооборота, %.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Georgia" pitchFamily="18" charset="0"/>
                        </a:rPr>
                        <a:t>9. Количество администрации сельского поселения, ее структурных подразделений, а также работников данных учреждений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u="sng" dirty="0">
                          <a:latin typeface="Georgia" pitchFamily="18" charset="0"/>
                        </a:rPr>
                        <a:t>Ожидаемые результаты:</a:t>
                      </a:r>
                      <a:endParaRPr lang="ru-RU" sz="950" dirty="0">
                        <a:latin typeface="Georgia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Georgia" pitchFamily="18" charset="0"/>
                        </a:rPr>
                        <a:t>1. Повышение эффективности и открытости управленческой деятельности в администрации Мытского сельского поселения за счет внедрения и массового распространения информационно-коммуникационных технологий.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Georgia" pitchFamily="18" charset="0"/>
                        </a:rPr>
                        <a:t>2. Создание муниципальных информационных ресурсов.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Georgia" pitchFamily="18" charset="0"/>
                        </a:rPr>
                        <a:t>3. Переход на предоставление муниципальных административных и бюджетных услуг в электронном виде.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Georgia" pitchFamily="18" charset="0"/>
                        </a:rPr>
                        <a:t>4. Организация эффективной деятельности администрации сельского поселения на основе современных технологий, улучшение качества административного и хозяйственного управления, обеспечение доступа к современным средствам информации, информационно-правовым системам.</a:t>
                      </a:r>
                      <a:endParaRPr lang="ru-RU" sz="95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18665" marR="18665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4643446"/>
            <a:ext cx="7743234" cy="20002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800" b="1" dirty="0" smtClean="0">
                <a:latin typeface="Georgia" pitchFamily="18" charset="0"/>
                <a:cs typeface="Times New Roman" pitchFamily="18" charset="0"/>
              </a:rPr>
              <a:t>Территория </a:t>
            </a:r>
            <a:r>
              <a:rPr lang="ru-RU" sz="1800" b="1" dirty="0" err="1" smtClean="0">
                <a:latin typeface="Georgia" pitchFamily="18" charset="0"/>
                <a:cs typeface="Times New Roman" pitchFamily="18" charset="0"/>
              </a:rPr>
              <a:t>Нижнеландеховского</a:t>
            </a:r>
            <a:r>
              <a:rPr lang="ru-RU" sz="1800" b="1" dirty="0" smtClean="0">
                <a:latin typeface="Georgia" pitchFamily="18" charset="0"/>
                <a:cs typeface="Times New Roman" pitchFamily="18" charset="0"/>
              </a:rPr>
              <a:t> сельского поселения</a:t>
            </a:r>
          </a:p>
          <a:p>
            <a:pPr algn="just">
              <a:buNone/>
            </a:pPr>
            <a:r>
              <a:rPr lang="ru-RU" sz="1800" b="1" dirty="0" smtClean="0">
                <a:latin typeface="Georgia" pitchFamily="18" charset="0"/>
                <a:cs typeface="Times New Roman" pitchFamily="18" charset="0"/>
              </a:rPr>
              <a:t>							 - 330 га</a:t>
            </a:r>
          </a:p>
          <a:p>
            <a:r>
              <a:rPr lang="ru-RU" sz="1800" b="1" dirty="0" smtClean="0">
                <a:latin typeface="Georgia" pitchFamily="18" charset="0"/>
                <a:cs typeface="Times New Roman" pitchFamily="18" charset="0"/>
              </a:rPr>
              <a:t>Численность населения по состоянию на 01.01.2019 г.</a:t>
            </a:r>
          </a:p>
          <a:p>
            <a:pPr>
              <a:buNone/>
            </a:pPr>
            <a:r>
              <a:rPr lang="ru-RU" sz="1800" b="1" dirty="0" smtClean="0">
                <a:latin typeface="Georgia" pitchFamily="18" charset="0"/>
                <a:cs typeface="Times New Roman" pitchFamily="18" charset="0"/>
              </a:rPr>
              <a:t>					                                  - 575 человек</a:t>
            </a:r>
            <a:endParaRPr lang="ru-RU" sz="1800" dirty="0" smtClean="0">
              <a:latin typeface="Georgia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Georgia" pitchFamily="18" charset="0"/>
                <a:cs typeface="Times New Roman" pitchFamily="18" charset="0"/>
              </a:rPr>
              <a:t>В состав </a:t>
            </a:r>
            <a:r>
              <a:rPr lang="ru-RU" sz="1800" b="1" dirty="0" err="1" smtClean="0">
                <a:latin typeface="Georgia" pitchFamily="18" charset="0"/>
                <a:cs typeface="Times New Roman" pitchFamily="18" charset="0"/>
              </a:rPr>
              <a:t>Нижнеландеховского</a:t>
            </a:r>
            <a:r>
              <a:rPr lang="ru-RU" sz="1800" b="1" dirty="0" smtClean="0">
                <a:latin typeface="Georgia" pitchFamily="18" charset="0"/>
                <a:cs typeface="Times New Roman" pitchFamily="18" charset="0"/>
              </a:rPr>
              <a:t> сельского поселения входит : </a:t>
            </a:r>
          </a:p>
          <a:p>
            <a:pPr>
              <a:buNone/>
            </a:pPr>
            <a:r>
              <a:rPr lang="ru-RU" sz="1800" b="1" dirty="0" smtClean="0">
                <a:latin typeface="Georgia" pitchFamily="18" charset="0"/>
                <a:cs typeface="Times New Roman" pitchFamily="18" charset="0"/>
              </a:rPr>
              <a:t>                                                                                                   - 18 населенных пункта</a:t>
            </a:r>
          </a:p>
          <a:p>
            <a:pPr>
              <a:buNone/>
            </a:pPr>
            <a:endParaRPr lang="ru-RU" sz="1800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7170" name="AutoShape 2" descr="Картинки по запросу Мыт, Верхнеландеховский район, Ивановская область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115616" y="3573016"/>
            <a:ext cx="78141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u="sng" dirty="0" err="1" smtClean="0">
                <a:latin typeface="Georgia" pitchFamily="18" charset="0"/>
                <a:cs typeface="Times New Roman" pitchFamily="18" charset="0"/>
              </a:rPr>
              <a:t>Нижнеландеховское</a:t>
            </a:r>
            <a:r>
              <a:rPr lang="ru-RU" sz="3200" i="1" u="sng" dirty="0" smtClean="0">
                <a:latin typeface="Georgia" pitchFamily="18" charset="0"/>
                <a:cs typeface="Times New Roman" pitchFamily="18" charset="0"/>
              </a:rPr>
              <a:t> сельское поселение</a:t>
            </a:r>
            <a:endParaRPr lang="ru-RU" sz="3200" i="1" u="sng" dirty="0"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42" y="541680"/>
            <a:ext cx="397192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202" y="535816"/>
            <a:ext cx="385762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Лента лицом вверх 5"/>
          <p:cNvSpPr/>
          <p:nvPr/>
        </p:nvSpPr>
        <p:spPr>
          <a:xfrm>
            <a:off x="357158" y="142852"/>
            <a:ext cx="8572560" cy="928694"/>
          </a:xfrm>
          <a:prstGeom prst="ribbon2">
            <a:avLst>
              <a:gd name="adj1" fmla="val 20404"/>
              <a:gd name="adj2" fmla="val 72626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00025" algn="l"/>
              </a:tabLst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Обеспечение безопасности жизнедеятельности населения на территории </a:t>
            </a:r>
            <a:r>
              <a:rPr lang="ru-RU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Нижнеландеховского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сельского поселения</a:t>
            </a:r>
            <a:endParaRPr lang="ru-RU" sz="1400" dirty="0" smtClean="0" bmk="sub_101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44994"/>
              </p:ext>
            </p:extLst>
          </p:nvPr>
        </p:nvGraphicFramePr>
        <p:xfrm>
          <a:off x="428596" y="1250798"/>
          <a:ext cx="8572559" cy="548988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1643074"/>
                <a:gridCol w="6929485"/>
              </a:tblGrid>
              <a:tr h="342495">
                <a:tc>
                  <a:txBody>
                    <a:bodyPr/>
                    <a:lstStyle/>
                    <a:p>
                      <a:pPr marL="36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-5" dirty="0">
                          <a:latin typeface="Georgia" pitchFamily="18" charset="0"/>
                        </a:rPr>
                        <a:t>Срок реализации программы</a:t>
                      </a:r>
                      <a:endParaRPr lang="ru-RU" sz="10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219" marR="6219" marT="0" marB="0"/>
                </a:tc>
                <a:tc>
                  <a:txBody>
                    <a:bodyPr/>
                    <a:lstStyle/>
                    <a:p>
                      <a:pPr marL="36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 dirty="0" smtClean="0">
                          <a:latin typeface="Georgia" pitchFamily="18" charset="0"/>
                        </a:rPr>
                        <a:t>2013– 2021 </a:t>
                      </a:r>
                      <a:r>
                        <a:rPr lang="ru-RU" sz="1000" spc="-5" dirty="0">
                          <a:latin typeface="Georgia" pitchFamily="18" charset="0"/>
                        </a:rPr>
                        <a:t>годы</a:t>
                      </a:r>
                      <a:endParaRPr lang="ru-RU" sz="10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219" marR="6219" marT="0" marB="0"/>
                </a:tc>
              </a:tr>
              <a:tr h="1835707">
                <a:tc>
                  <a:txBody>
                    <a:bodyPr/>
                    <a:lstStyle/>
                    <a:p>
                      <a:pPr marL="36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-5" dirty="0">
                          <a:latin typeface="Georgia" pitchFamily="18" charset="0"/>
                        </a:rPr>
                        <a:t>Цели</a:t>
                      </a:r>
                      <a:endParaRPr lang="ru-RU" sz="1000" b="1" dirty="0">
                        <a:latin typeface="Georgia" pitchFamily="18" charset="0"/>
                      </a:endParaRPr>
                    </a:p>
                    <a:p>
                      <a:pPr marL="36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-5" dirty="0">
                          <a:latin typeface="Georgia" pitchFamily="18" charset="0"/>
                        </a:rPr>
                        <a:t>программы</a:t>
                      </a:r>
                      <a:endParaRPr lang="ru-RU" sz="10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219" marR="6219" marT="0" marB="0"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kumimoji="0" lang="ru-RU" sz="1000" kern="1200" spc="-5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Обеспечение безопасности граждан;</a:t>
                      </a:r>
                    </a:p>
                    <a:p>
                      <a:pPr marL="0" indent="0">
                        <a:buNone/>
                      </a:pPr>
                      <a:endParaRPr kumimoji="0" lang="ru-RU" sz="1000" kern="1200" spc="-5" dirty="0" smtClean="0">
                        <a:solidFill>
                          <a:schemeClr val="dk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000" kern="1200" spc="-5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2.</a:t>
                      </a:r>
                      <a:r>
                        <a:rPr kumimoji="0" lang="ru-RU" sz="1000" kern="1200" spc="-5" baseline="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П</a:t>
                      </a:r>
                      <a:r>
                        <a:rPr kumimoji="0" lang="ru-RU" sz="1000" kern="1200" spc="-5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редупреждение и ликвидация возможных чрезвычайных ситуаций и происшествий на территории поселения</a:t>
                      </a:r>
                      <a:endParaRPr kumimoji="0" lang="ru-RU" sz="1000" kern="1200" spc="-5" dirty="0">
                        <a:solidFill>
                          <a:schemeClr val="dk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marL="6219" marR="6219" marT="0" marB="0"/>
                </a:tc>
              </a:tr>
              <a:tr h="3311678">
                <a:tc>
                  <a:txBody>
                    <a:bodyPr/>
                    <a:lstStyle/>
                    <a:p>
                      <a:pPr marL="36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-5" dirty="0">
                          <a:latin typeface="Georgia" pitchFamily="18" charset="0"/>
                        </a:rPr>
                        <a:t>Целевые показатели </a:t>
                      </a:r>
                      <a:r>
                        <a:rPr lang="ru-RU" sz="1000" b="1" spc="-5" dirty="0" smtClean="0">
                          <a:latin typeface="Georgia" pitchFamily="18" charset="0"/>
                        </a:rPr>
                        <a:t>программы </a:t>
                      </a:r>
                      <a:endParaRPr lang="ru-RU" sz="10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219" marR="6219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000" kern="1200" spc="-5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Цель Программы:</a:t>
                      </a:r>
                    </a:p>
                    <a:p>
                      <a:r>
                        <a:rPr kumimoji="0" lang="ru-RU" sz="1000" kern="1200" spc="-5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- обеспечение безопасности граждан, </a:t>
                      </a:r>
                    </a:p>
                    <a:p>
                      <a:endParaRPr kumimoji="0" lang="ru-RU" sz="1000" kern="1200" spc="-5" dirty="0" smtClean="0">
                        <a:solidFill>
                          <a:schemeClr val="dk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ru-RU" sz="1000" kern="1200" spc="-5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предупреждение  и ликвидация возможных  чрезвычайных  ситуаций и происшествий  на территории поселения;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kumimoji="0" lang="ru-RU" sz="1000" kern="1200" spc="-5" dirty="0" smtClean="0">
                        <a:solidFill>
                          <a:schemeClr val="dk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ru-RU" sz="1000" kern="1200" spc="-5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активизация работы комиссии по чрезвычайным ситуациям;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kumimoji="0" lang="ru-RU" sz="1000" kern="1200" spc="-5" dirty="0" smtClean="0">
                        <a:solidFill>
                          <a:schemeClr val="dk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ru-RU" sz="1000" kern="1200" spc="-5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информирование  населения  о  правилах  поведения  и действиях в чрезвычайных ситуациях;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kumimoji="0" lang="ru-RU" sz="1000" kern="1200" spc="-5" dirty="0" smtClean="0">
                        <a:solidFill>
                          <a:schemeClr val="dk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ru-RU" sz="1000" kern="1200" spc="-5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улучшение противопожарной защищённости населённых пунктов, муниципальных объектов культуры, муниципального жилого фонда;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kumimoji="0" lang="ru-RU" sz="1000" kern="1200" spc="-5" dirty="0" smtClean="0">
                        <a:solidFill>
                          <a:schemeClr val="dk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ru-RU" sz="1000" kern="1200" spc="-5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улучшение  работы  по  предупреждению  правонарушений  на   водных объектах;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kumimoji="0" lang="ru-RU" sz="1000" kern="1200" spc="-5" dirty="0" smtClean="0">
                        <a:solidFill>
                          <a:schemeClr val="dk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000" kern="1200" spc="-5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- организация работы по предупреждению и пресечению  нарушений правил  поведения на  воде.</a:t>
                      </a:r>
                      <a:endParaRPr kumimoji="0" lang="ru-RU" sz="1000" kern="1200" spc="-5" dirty="0">
                        <a:solidFill>
                          <a:schemeClr val="dk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marL="6219" marR="6219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0195"/>
              </p:ext>
            </p:extLst>
          </p:nvPr>
        </p:nvGraphicFramePr>
        <p:xfrm>
          <a:off x="1115616" y="1071547"/>
          <a:ext cx="7599788" cy="5600869"/>
        </p:xfrm>
        <a:graphic>
          <a:graphicData uri="http://schemas.openxmlformats.org/drawingml/2006/table">
            <a:tbl>
              <a:tblPr bandRow="1">
                <a:tableStyleId>{8EC20E35-A176-4012-BC5E-935CFFF8708E}</a:tableStyleId>
              </a:tblPr>
              <a:tblGrid>
                <a:gridCol w="1815879"/>
                <a:gridCol w="5783909"/>
              </a:tblGrid>
              <a:tr h="332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 err="1" smtClean="0">
                          <a:latin typeface="Georgia" pitchFamily="18" charset="0"/>
                        </a:rPr>
                        <a:t>Срок</a:t>
                      </a:r>
                      <a:r>
                        <a:rPr lang="en-US" sz="1000" b="1" dirty="0" smtClean="0">
                          <a:latin typeface="Georgia" pitchFamily="18" charset="0"/>
                        </a:rPr>
                        <a:t> </a:t>
                      </a:r>
                      <a:r>
                        <a:rPr lang="en-US" sz="1000" b="1" dirty="0" err="1" smtClean="0">
                          <a:latin typeface="Georgia" pitchFamily="18" charset="0"/>
                        </a:rPr>
                        <a:t>реализации</a:t>
                      </a:r>
                      <a:endParaRPr lang="ru-RU" sz="1000" b="1" dirty="0" smtClean="0">
                        <a:latin typeface="Georgia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Georgia" pitchFamily="18" charset="0"/>
                        </a:rPr>
                        <a:t>программы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30944" marR="3094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Georgia" pitchFamily="18" charset="0"/>
                        </a:rPr>
                        <a:t>201</a:t>
                      </a:r>
                      <a:r>
                        <a:rPr lang="ru-RU" sz="1000" dirty="0">
                          <a:latin typeface="Georgia" pitchFamily="18" charset="0"/>
                        </a:rPr>
                        <a:t>4</a:t>
                      </a:r>
                      <a:r>
                        <a:rPr lang="en-US" sz="1000" dirty="0" smtClean="0">
                          <a:latin typeface="Georgia" pitchFamily="18" charset="0"/>
                        </a:rPr>
                        <a:t>-20</a:t>
                      </a:r>
                      <a:r>
                        <a:rPr lang="ru-RU" sz="1000" dirty="0" smtClean="0">
                          <a:latin typeface="Georgia" pitchFamily="18" charset="0"/>
                        </a:rPr>
                        <a:t>21 годы</a:t>
                      </a:r>
                      <a:endParaRPr lang="ru-RU" sz="1000" dirty="0">
                        <a:solidFill>
                          <a:srgbClr val="00000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30944" marR="30944" marT="0" marB="0"/>
                </a:tc>
              </a:tr>
              <a:tr h="2393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latin typeface="Georgia" pitchFamily="18" charset="0"/>
                        </a:rPr>
                        <a:t>Цел</a:t>
                      </a:r>
                      <a:r>
                        <a:rPr lang="ru-RU" sz="1000" b="1" dirty="0" err="1">
                          <a:latin typeface="Georgia" pitchFamily="18" charset="0"/>
                        </a:rPr>
                        <a:t>ь</a:t>
                      </a:r>
                      <a:r>
                        <a:rPr lang="ru-RU" sz="1000" b="1" dirty="0">
                          <a:latin typeface="Georgia" pitchFamily="18" charset="0"/>
                        </a:rPr>
                        <a:t> П</a:t>
                      </a:r>
                      <a:r>
                        <a:rPr lang="en-US" sz="1000" b="1" dirty="0" err="1">
                          <a:latin typeface="Georgia" pitchFamily="18" charset="0"/>
                        </a:rPr>
                        <a:t>рограммы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30944" marR="30944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000" dirty="0">
                          <a:latin typeface="Georgia" pitchFamily="18" charset="0"/>
                        </a:rPr>
                        <a:t>1. 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Обеспечение деятельности администрации </a:t>
                      </a:r>
                      <a:r>
                        <a:rPr kumimoji="0" lang="ru-RU" sz="1000" kern="1200" dirty="0" err="1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Нижнеландеховского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сельского поселения, повышение их эффективности и результативности;</a:t>
                      </a:r>
                    </a:p>
                    <a:p>
                      <a:pPr lvl="0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Обеспечение долгосрочной сбалансированности и устойчивости бюджета </a:t>
                      </a:r>
                      <a:r>
                        <a:rPr kumimoji="0" lang="ru-RU" sz="1000" kern="1200" dirty="0" err="1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Нижнеландеховского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сельского поселения, создание условий для повышения качества управления муниципальными финансами;</a:t>
                      </a:r>
                    </a:p>
                    <a:p>
                      <a:pPr lvl="0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Обеспечение выполнения расходных обязательств </a:t>
                      </a:r>
                      <a:r>
                        <a:rPr kumimoji="0" lang="ru-RU" sz="1000" kern="1200" dirty="0" err="1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Нижнеландеховского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сельского поселения  создание условий для их оптимизации;</a:t>
                      </a:r>
                    </a:p>
                    <a:p>
                      <a:pPr lvl="0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Создание условий для повышения эффективности использования бюджетных ресурсов и качества финансового менеджмента организаций сектора муниципального  управлении;</a:t>
                      </a:r>
                    </a:p>
                    <a:p>
                      <a:pPr lvl="0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Обеспечение своевременного контроля в финансово-бюджетной сфере;</a:t>
                      </a:r>
                    </a:p>
                    <a:p>
                      <a:pPr lvl="0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Исполнение полномочий по решению вопросов местного значения в соответствии с федеральными законами, законами Ивановской области и муниципальными правовыми актами. Исполнение отдельных государственных полномочий, переданных федеральными законами и законами Ивановской области;</a:t>
                      </a:r>
                    </a:p>
                    <a:p>
                      <a:pPr lvl="0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Развитие муниципальной службы администрации сельского поселения;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Организация проведения иных мероприятий в области муниципального управления.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marL="30944" marR="30944" marT="0" marB="0"/>
                </a:tc>
              </a:tr>
              <a:tr h="2251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000" b="1" dirty="0">
                          <a:latin typeface="Georgia" pitchFamily="18" charset="0"/>
                        </a:rPr>
                        <a:t>Целевые показатели и ожидаемые результаты реализации программы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30944" marR="30944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1. Увеличение общего объема расходов бюджета </a:t>
                      </a:r>
                      <a:r>
                        <a:rPr kumimoji="0" lang="ru-RU" sz="1000" kern="1200" dirty="0" err="1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Нижнеландеховского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сельского  поселения  в расчете на одного жителя  поселения;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2. Соответствие  муниципальных  правовых актов действующему законодательству по результатам проверки контрольно-надзорных органов;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3. Доля муниципальных служащих, соответствующих замещаемой должности по результатам аттестации;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4. Количество муниципальных служащих, прошедших обучение по профильным направлениям деятельности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5. Количество граждан, муниципальных служащих, включенных в кадровый резерв;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6. Доля дефицита в доходах местного бюджета без учета финансовой помощи;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7. Уровень финансовой зависимости бюджета;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8. Уровень расходов на обслуживание муниципального долга;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9. Уменьшение  расходов бюджета сельского поселения на содержание работников администрации поселения в расчете на одного жителя сельского поселения.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marL="30944" marR="30944" marT="0" marB="0"/>
                </a:tc>
              </a:tr>
              <a:tr h="568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000" b="1" dirty="0" err="1">
                          <a:latin typeface="Georgia" pitchFamily="18" charset="0"/>
                        </a:rPr>
                        <a:t>Осуществление</a:t>
                      </a:r>
                      <a:r>
                        <a:rPr lang="en-US" sz="1000" b="1" dirty="0">
                          <a:latin typeface="Georgia" pitchFamily="18" charset="0"/>
                        </a:rPr>
                        <a:t> </a:t>
                      </a:r>
                      <a:r>
                        <a:rPr lang="en-US" sz="1000" b="1" dirty="0" err="1">
                          <a:latin typeface="Georgia" pitchFamily="18" charset="0"/>
                        </a:rPr>
                        <a:t>контроля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30944" marR="30944" marT="0" marB="0"/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Контрольно-счетный орган  </a:t>
                      </a:r>
                      <a:r>
                        <a:rPr kumimoji="0" lang="ru-RU" sz="1000" kern="1200" dirty="0" err="1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Нижнеландеховского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сельского  поселения  – рассмотрение отчета о ходе реализации муниципальной программы по окончании финансового года, оценка  результативности программы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000" dirty="0">
                        <a:solidFill>
                          <a:srgbClr val="00000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30944" marR="30944" marT="0" marB="0"/>
                </a:tc>
              </a:tr>
            </a:tbl>
          </a:graphicData>
        </a:graphic>
      </p:graphicFrame>
      <p:sp>
        <p:nvSpPr>
          <p:cNvPr id="6" name="Лента лицом вверх 5"/>
          <p:cNvSpPr/>
          <p:nvPr/>
        </p:nvSpPr>
        <p:spPr>
          <a:xfrm>
            <a:off x="664424" y="116632"/>
            <a:ext cx="8358246" cy="864096"/>
          </a:xfrm>
          <a:prstGeom prst="ribbon2">
            <a:avLst>
              <a:gd name="adj1" fmla="val 16667"/>
              <a:gd name="adj2" fmla="val 70554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Организация деятельности администрации </a:t>
            </a:r>
            <a:r>
              <a:rPr lang="ru-RU" sz="1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Нижнеландеховского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сельского поселения на решение вопросов местного значения</a:t>
            </a:r>
            <a:endParaRPr lang="ru-RU" sz="1700" b="1" dirty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Лента лицом вверх 5"/>
          <p:cNvSpPr/>
          <p:nvPr/>
        </p:nvSpPr>
        <p:spPr>
          <a:xfrm>
            <a:off x="642910" y="214290"/>
            <a:ext cx="8358246" cy="714380"/>
          </a:xfrm>
          <a:prstGeom prst="ribbon2">
            <a:avLst>
              <a:gd name="adj1" fmla="val 16667"/>
              <a:gd name="adj2" fmla="val 72102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Развитие культуры на территории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Нижнеландеховского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сельского поселения</a:t>
            </a:r>
            <a:endParaRPr lang="ru-RU" dirty="0">
              <a:latin typeface="Georgia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646075"/>
              </p:ext>
            </p:extLst>
          </p:nvPr>
        </p:nvGraphicFramePr>
        <p:xfrm>
          <a:off x="1187624" y="1071546"/>
          <a:ext cx="7742093" cy="1637374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800200"/>
                <a:gridCol w="5941893"/>
              </a:tblGrid>
              <a:tr h="1764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Georgia" pitchFamily="18" charset="0"/>
                        </a:rPr>
                        <a:t>Срок </a:t>
                      </a:r>
                      <a:r>
                        <a:rPr lang="ru-RU" sz="1000" b="1" dirty="0" smtClean="0">
                          <a:latin typeface="Georgia" pitchFamily="18" charset="0"/>
                        </a:rPr>
                        <a:t> реализации</a:t>
                      </a:r>
                      <a:endParaRPr lang="ru-RU" sz="10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81" marR="6781" marT="6781" marB="6781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30500" algn="l"/>
                        </a:tabLst>
                      </a:pPr>
                      <a:r>
                        <a:rPr lang="ru-RU" sz="1000" dirty="0" smtClean="0">
                          <a:latin typeface="Georgia" pitchFamily="18" charset="0"/>
                        </a:rPr>
                        <a:t>2013– 2021 годы</a:t>
                      </a:r>
                      <a:endParaRPr lang="ru-RU" sz="1000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81" marR="6781" marT="6781" marB="6781"/>
                </a:tc>
              </a:tr>
              <a:tr h="1460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Georgia" pitchFamily="18" charset="0"/>
                        </a:rPr>
                        <a:t>Перечень подпрограмм</a:t>
                      </a:r>
                      <a:endParaRPr lang="ru-RU" sz="10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81" marR="6781" marT="6781" marB="6781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 smtClean="0">
                        <a:latin typeface="Georgia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Georgia" pitchFamily="18" charset="0"/>
                        </a:rPr>
                        <a:t>Подпрограмма </a:t>
                      </a:r>
                      <a:r>
                        <a:rPr lang="ru-RU" sz="1000" dirty="0">
                          <a:latin typeface="Georgia" pitchFamily="18" charset="0"/>
                        </a:rPr>
                        <a:t>1.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Georgia" pitchFamily="18" charset="0"/>
                        </a:rPr>
                        <a:t>«Муниципальная подпрограмма "Содержание казенного учреждения МУК «Библиотека»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 smtClean="0">
                        <a:latin typeface="Georgia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 smtClean="0">
                        <a:latin typeface="Georgia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Georgia" pitchFamily="18" charset="0"/>
                        </a:rPr>
                        <a:t>Подпрограмма </a:t>
                      </a:r>
                      <a:r>
                        <a:rPr lang="ru-RU" sz="1000" dirty="0">
                          <a:latin typeface="Georgia" pitchFamily="18" charset="0"/>
                        </a:rPr>
                        <a:t>2.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Georgia" pitchFamily="18" charset="0"/>
                        </a:rPr>
                        <a:t>«Муниципальная подпрограмма "Содержание казенного учреждения МУК «Дом культуры и досуга»</a:t>
                      </a:r>
                      <a:endParaRPr lang="ru-RU" sz="1000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81" marR="6781" marT="6781" marB="6781"/>
                </a:tc>
              </a:tr>
            </a:tbl>
          </a:graphicData>
        </a:graphic>
      </p:graphicFrame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23728" y="2924944"/>
            <a:ext cx="5616624" cy="374308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07702"/>
              </p:ext>
            </p:extLst>
          </p:nvPr>
        </p:nvGraphicFramePr>
        <p:xfrm>
          <a:off x="1259632" y="476673"/>
          <a:ext cx="7527210" cy="5688631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898166"/>
                <a:gridCol w="5629044"/>
              </a:tblGrid>
              <a:tr h="29181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Georgia" pitchFamily="18" charset="0"/>
                        </a:rPr>
                        <a:t>Цель программы</a:t>
                      </a:r>
                      <a:endParaRPr lang="ru-RU" sz="10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81" marR="6781" marT="6781" marB="6781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Georgia" pitchFamily="18" charset="0"/>
                        </a:rPr>
                        <a:t>1. 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Сохранение культурного потенциала </a:t>
                      </a:r>
                      <a:r>
                        <a:rPr kumimoji="0" lang="ru-RU" sz="1000" kern="1200" dirty="0" err="1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Нижнеландеховского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сельского поселения и создание условий для его дальнейшего развития;</a:t>
                      </a:r>
                    </a:p>
                    <a:p>
                      <a:pPr marL="0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- рост  культурного  уровня  населения; </a:t>
                      </a:r>
                    </a:p>
                    <a:p>
                      <a:pPr marL="0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- стимулирование народного творчества,  организация и развитие культурно-досуговой деятельности;</a:t>
                      </a:r>
                    </a:p>
                    <a:p>
                      <a:pPr marL="0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- сохранение и развитие фольклора;</a:t>
                      </a:r>
                    </a:p>
                    <a:p>
                      <a:pPr marL="0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- повышение духовно-нравственного и эстетического уровня развития детей и подростков; </a:t>
                      </a:r>
                    </a:p>
                    <a:p>
                      <a:pPr marL="0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- создание условий для духовно – нравственного и эстетического развития личности на основе деятельности кружков;</a:t>
                      </a:r>
                    </a:p>
                    <a:p>
                      <a:pPr marL="0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- сохранение  и развитие  библиотечного дела; </a:t>
                      </a:r>
                    </a:p>
                    <a:p>
                      <a:pPr marL="0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-обеспечение</a:t>
                      </a:r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единого информационного пространства и повышение доступности информационных ресурсов для населения;</a:t>
                      </a:r>
                    </a:p>
                    <a:p>
                      <a:pPr marL="0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-полноценное комплектование библиотечных фондов новыми информационными изданиями для привития интереса к чтению, обеспечение сохранности библиотечных фондов;</a:t>
                      </a:r>
                    </a:p>
                    <a:p>
                      <a:pPr marL="0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-разработка и внедрение информационных продуктов и технологий в сфере культуры;</a:t>
                      </a:r>
                    </a:p>
                    <a:p>
                      <a:pPr marL="0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-укрепление и развитие материально-технической базы учреждений культуры, включая капитальный ремонт и реконструкцию зданий, обеспечение их современным оборудованием;</a:t>
                      </a:r>
                    </a:p>
                    <a:p>
                      <a:pPr marL="0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-организация безопасности учреждений культуры;</a:t>
                      </a:r>
                    </a:p>
                    <a:p>
                      <a:pPr marL="0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- подготовка, переподготовка, повышение квалификации кадров сферы культуры;</a:t>
                      </a:r>
                    </a:p>
                    <a:p>
                      <a:pPr marL="0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-   обеспечение достойной оплаты труда работников культуры поселения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marL="6781" marR="6781" marT="6781" marB="6781"/>
                </a:tc>
              </a:tr>
              <a:tr h="24746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Georgia" pitchFamily="18" charset="0"/>
                        </a:rPr>
                        <a:t>Целевые показатели и ожидаемые результаты реализации программы</a:t>
                      </a:r>
                      <a:endParaRPr lang="ru-RU" sz="10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81" marR="6781" marT="6781" marB="6781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u="sng" dirty="0">
                          <a:latin typeface="Georgia" pitchFamily="18" charset="0"/>
                        </a:rPr>
                        <a:t>Целевые показатели</a:t>
                      </a:r>
                      <a:r>
                        <a:rPr lang="ru-RU" sz="1000" dirty="0" smtClean="0">
                          <a:latin typeface="Georgia" pitchFamily="18" charset="0"/>
                        </a:rPr>
                        <a:t>: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-Количество проведенных мероприятий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-Количество посетителей на культурно-досуговых мероприятиях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-Количество клубных формирований,  в </a:t>
                      </a:r>
                      <a:r>
                        <a:rPr kumimoji="0" lang="ru-RU" sz="1000" kern="1200" dirty="0" err="1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т.ч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. детских , количество участников,  в </a:t>
                      </a:r>
                      <a:r>
                        <a:rPr kumimoji="0" lang="ru-RU" sz="1000" kern="1200" dirty="0" err="1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т.ч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. детей и подростков 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-Охват  населения библиотечными услугами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-Количество экземпляров библиотечного фонда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-Обеспеченность средствами противопожарной защиты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-Выполнение санитарных норм и правил по Программе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-Обеспеченность компьютерами и интернетом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-Численность специалистов, прошедших переподготовку на курсах повышения квалификации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-Соотношение средней зарплаты работников учреждений культуры и средней зарплаты по области</a:t>
                      </a:r>
                    </a:p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latin typeface="Georgia" pitchFamily="18" charset="0"/>
                      </a:endParaRPr>
                    </a:p>
                  </a:txBody>
                  <a:tcPr marL="6781" marR="6781" marT="6781" marB="6781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1043608" y="116632"/>
            <a:ext cx="7814672" cy="1800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 prst="relaxedInset"/>
            <a:bevelB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 algn="ctr"/>
            <a:r>
              <a:rPr lang="ru-RU" sz="1700" b="1" u="sng" dirty="0" smtClean="0">
                <a:solidFill>
                  <a:schemeClr val="tx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Межбюджетные отношения –</a:t>
            </a:r>
            <a:endParaRPr lang="ru-RU" sz="1700" dirty="0" smtClean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  <a:p>
            <a:pPr lvl="0" algn="ctr"/>
            <a:r>
              <a:rPr lang="ru-RU" sz="1700" dirty="0" smtClean="0">
                <a:solidFill>
                  <a:schemeClr val="tx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это финансовые отношения между федеральными органами власти, органами власти субъектов Федерации и муниципальными образованиями по вопросам регулирования бюджетных правоотношений, организации и осуществления бюджетного процесса</a:t>
            </a:r>
            <a:endParaRPr lang="ru-RU" sz="1700" dirty="0" smtClean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307032742"/>
              </p:ext>
            </p:extLst>
          </p:nvPr>
        </p:nvGraphicFramePr>
        <p:xfrm>
          <a:off x="1043608" y="2060848"/>
          <a:ext cx="788611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Стрелка вправо 10"/>
          <p:cNvSpPr/>
          <p:nvPr/>
        </p:nvSpPr>
        <p:spPr>
          <a:xfrm>
            <a:off x="5724128" y="2786058"/>
            <a:ext cx="712100" cy="42862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1270" cmpd="sng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/>
          </a:scene3d>
          <a:sp3d contourW="12700" prstMaterial="metal">
            <a:bevelT/>
            <a:bevelB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071538" y="0"/>
            <a:ext cx="8072462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Верхний предел муниципального внутреннего долга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Нижнеландеховского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сельского поселения по состоянию на 1 января года, следующего за очередным финансовым годом и каждым годом планового периода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1.	Сведения о верхнем пределе муниципального внутреннего долга </a:t>
            </a:r>
            <a:r>
              <a:rPr kumimoji="0" lang="ru-RU" sz="11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Нижнеландеховского</a:t>
            </a:r>
            <a:r>
              <a:rPr kumimoji="0" 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сельского поселения на 1 января 2020 года.</a:t>
            </a:r>
            <a:endParaRPr kumimoji="0" lang="ru-RU" sz="11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1) Ожидаемый размер муниципального внутреннего долга по состоянию на 01.01.2019 года –0,0 тыс. руб., в том числе: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	- муниципальная гарантия – 0,0 тыс. руб.;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	- кредиты от кредитных организаций – 0,0 тыс. руб.;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2) Привлечение кредитов от кредитных организаций в 2019 году – 0,0 тыс. руб.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3) Погашение муниципального внутреннего долга в 2019 году –0,0 тыс. руб., в том числе: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	- муниципальная гарантия – 0,0 тыс. руб.;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	- кредиты от кредитных организаций – 0,0 тыс. руб.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4) Верхний предел муниципального внутреннего долга по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Нижнеландеховскому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сельскому поселению на 01.01.2020 года – 0,0 тыс. руб.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2.	Сведения о верхнем пределе муниципального внутреннего долга </a:t>
            </a:r>
            <a:r>
              <a:rPr lang="ru-RU" sz="1100" b="1" i="1" dirty="0" err="1" smtClean="0">
                <a:latin typeface="Georgia" pitchFamily="18" charset="0"/>
                <a:ea typeface="Times New Roman" pitchFamily="18" charset="0"/>
                <a:cs typeface="Arial" pitchFamily="34" charset="0"/>
              </a:rPr>
              <a:t>Нижнеландеховского</a:t>
            </a:r>
            <a:r>
              <a:rPr kumimoji="0" 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сельского поселения на 1 января 2021 года.</a:t>
            </a:r>
            <a:endParaRPr kumimoji="0" lang="ru-RU" sz="11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1) Ожидаемый размер муниципального внутреннего долга по состоянию на 01.01.2020 года –0,0 тыс. руб., в том числе: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	- муниципальная гарантия – 0,0 тыс. руб.;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	- кредиты от кредитных организаций – 0,0 тыс. руб.;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2) Привлечение кредитов от кредитных организаций в 2020 году – 0,0 тыс. руб.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3) Погашение муниципального внутреннего долга в 2020 году –0,0 тыс. руб., в том числе: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	- муниципальная гарантия – 0,0 тыс. руб.;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	- кредиты от кредитных организаций – 0,0 тыс. руб.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4) Верхний предел муниципального внутреннего долга по </a:t>
            </a:r>
            <a:r>
              <a:rPr lang="ru-RU" sz="1100" dirty="0" err="1" smtClean="0">
                <a:latin typeface="Georgia" pitchFamily="18" charset="0"/>
                <a:ea typeface="Times New Roman" pitchFamily="18" charset="0"/>
                <a:cs typeface="Arial" pitchFamily="34" charset="0"/>
              </a:rPr>
              <a:t>Нижнеландеховскому</a:t>
            </a:r>
            <a:r>
              <a:rPr lang="ru-RU" sz="1100" dirty="0" smtClean="0"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сельскому поселению на 01.01.2021 года – 0,0 тыс. руб.</a:t>
            </a:r>
            <a:endParaRPr kumimoji="0" lang="ru-RU" sz="11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3.	Сведения о верхнем пределе муниципального внутреннего долга </a:t>
            </a:r>
            <a:r>
              <a:rPr kumimoji="0" lang="ru-RU" sz="11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Нижнеландеховского</a:t>
            </a:r>
            <a:r>
              <a:rPr kumimoji="0" 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сельского поселения на 1 января 2022 года.</a:t>
            </a:r>
            <a:endParaRPr kumimoji="0" lang="ru-RU" sz="11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1) Ожидаемый размер муниципального внутреннего долга по состоянию на 01.01.2021 года –0,0 тыс. руб., в том числе: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	- муниципальная гарантия – 0,0 тыс. руб.;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	- кредиты от кредитных организаций – 0,0 тыс. руб.;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2) Привлечение кредитов от кредитных организаций в 2021 году – 0,0 тыс. руб.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3) Погашение муниципального внутреннего долга в 2021 году –0,0 тыс. руб., в том числе: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	- муниципальная гарантия – 0,0 тыс. руб.;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	- кредиты от кредитных организаций – 0,0 тыс. руб.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4) Верхний предел муниципального внутреннего долга по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Нижнеландеховскому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сельскому поселению на 01.01.2022 года – 0,0 тыс. руб.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1187624" y="332656"/>
            <a:ext cx="7742094" cy="604867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	</a:t>
            </a:r>
            <a:r>
              <a:rPr kumimoji="0" lang="ru-RU" altLang="ru-RU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  Проектом Решения Совета </a:t>
            </a:r>
            <a:r>
              <a:rPr kumimoji="0" lang="ru-RU" altLang="ru-RU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Нижнеландеховского</a:t>
            </a:r>
            <a:r>
              <a:rPr kumimoji="0" lang="ru-RU" altLang="ru-RU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сельского </a:t>
            </a:r>
            <a:r>
              <a:rPr lang="ru-RU" altLang="ru-RU" i="1" dirty="0" smtClean="0">
                <a:latin typeface="Times New Roman" pitchFamily="18" charset="0"/>
                <a:cs typeface="Times New Roman" pitchFamily="18" charset="0"/>
              </a:rPr>
              <a:t>поселения «О бюджете </a:t>
            </a:r>
            <a:r>
              <a:rPr lang="ru-RU" altLang="ru-RU" i="1" dirty="0" err="1" smtClean="0">
                <a:latin typeface="Times New Roman" pitchFamily="18" charset="0"/>
                <a:cs typeface="Times New Roman" pitchFamily="18" charset="0"/>
              </a:rPr>
              <a:t>Нижнеландеховского</a:t>
            </a:r>
            <a:r>
              <a:rPr lang="ru-RU" altLang="ru-RU" i="1" dirty="0" smtClean="0">
                <a:latin typeface="Times New Roman" pitchFamily="18" charset="0"/>
                <a:cs typeface="Times New Roman" pitchFamily="18" charset="0"/>
              </a:rPr>
              <a:t> сельского поселения на 2020 год и на плановый период 2021 и 2022 годов» можно </a:t>
            </a:r>
            <a:r>
              <a:rPr kumimoji="0" lang="ru-RU" altLang="ru-RU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ознакомиться на сайте  </a:t>
            </a:r>
            <a:r>
              <a:rPr kumimoji="0" lang="ru-RU" altLang="ru-RU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Нижнеландеховского</a:t>
            </a:r>
            <a:r>
              <a:rPr kumimoji="0" lang="ru-RU" altLang="ru-RU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сельского </a:t>
            </a:r>
            <a:r>
              <a:rPr kumimoji="0" lang="ru-RU" altLang="ru-RU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поселения в </a:t>
            </a:r>
            <a:r>
              <a:rPr kumimoji="0" lang="ru-RU" altLang="ru-RU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разделе «Бюджет</a:t>
            </a:r>
            <a:r>
              <a:rPr kumimoji="0" lang="ru-RU" altLang="ru-RU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», в подразделе «Бюджет </a:t>
            </a:r>
            <a:r>
              <a:rPr kumimoji="0" lang="ru-RU" altLang="ru-RU" sz="1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для граждан» </a:t>
            </a:r>
            <a:endParaRPr kumimoji="0" lang="ru-RU" altLang="ru-RU" sz="1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8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Информация для контактов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altLang="ru-RU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Администрация </a:t>
            </a:r>
            <a:r>
              <a:rPr kumimoji="0" lang="ru-RU" altLang="ru-RU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Нижнеландеховского</a:t>
            </a:r>
            <a:r>
              <a:rPr kumimoji="0" lang="ru-RU" altLang="ru-RU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altLang="ru-RU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Адрес: ул. Советская, д. </a:t>
            </a:r>
            <a:r>
              <a:rPr lang="ru-RU" altLang="ru-RU" i="1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kumimoji="0" lang="ru-RU" altLang="ru-RU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с. Нижний Ландех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altLang="ru-RU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Пестяковский</a:t>
            </a:r>
            <a:r>
              <a:rPr kumimoji="0" lang="ru-RU" altLang="ru-RU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район, Ивановская область, 155663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altLang="ru-RU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тел. 8 (49346)  2-31-43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altLang="ru-RU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e-mail:</a:t>
            </a:r>
            <a:r>
              <a:rPr kumimoji="0" lang="ru-RU" altLang="ru-RU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ru-RU" sz="18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n-landeh@ya.</a:t>
            </a:r>
            <a:r>
              <a:rPr kumimoji="0" lang="en-US" sz="18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endParaRPr kumimoji="0" lang="en-US" sz="1800" b="0" i="1" u="sng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altLang="ru-RU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График работы :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altLang="ru-RU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 8:00 до  17:00 перерыв с 12:</a:t>
            </a:r>
            <a:r>
              <a:rPr kumimoji="0" lang="en-US" altLang="ru-RU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ru-RU" altLang="ru-RU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0 до 1</a:t>
            </a:r>
            <a:r>
              <a:rPr kumimoji="0" lang="en-US" altLang="ru-RU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ru-RU" altLang="ru-RU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:00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altLang="ru-RU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Выходной суббота, воскресенье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lang="ru-RU" alt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altLang="ru-RU" sz="1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altLang="ru-RU" sz="1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altLang="ru-RU" sz="1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ru-RU" altLang="ru-RU" i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altLang="ru-RU" sz="1400" i="1" dirty="0" smtClean="0">
                <a:latin typeface="Times New Roman" pitchFamily="18" charset="0"/>
                <a:cs typeface="Times New Roman" pitchFamily="18" charset="0"/>
              </a:rPr>
              <a:t>Сведения подготовила: Главный  бухгалтер -  </a:t>
            </a:r>
            <a:r>
              <a:rPr lang="ru-RU" altLang="ru-RU" sz="1400" i="1" dirty="0" err="1" smtClean="0">
                <a:latin typeface="Times New Roman" pitchFamily="18" charset="0"/>
                <a:cs typeface="Times New Roman" pitchFamily="18" charset="0"/>
              </a:rPr>
              <a:t>Стогова</a:t>
            </a:r>
            <a:r>
              <a:rPr lang="ru-RU" altLang="ru-RU" sz="1400" i="1" dirty="0" smtClean="0">
                <a:latin typeface="Times New Roman" pitchFamily="18" charset="0"/>
                <a:cs typeface="Times New Roman" pitchFamily="18" charset="0"/>
              </a:rPr>
              <a:t> Е.С. </a:t>
            </a:r>
            <a:endParaRPr kumimoji="0" lang="ru-RU" altLang="ru-RU" sz="1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642918"/>
            <a:ext cx="821537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611560" y="357166"/>
            <a:ext cx="8532440" cy="6143668"/>
          </a:xfrm>
          <a:prstGeom prst="verticalScroll">
            <a:avLst>
              <a:gd name="adj" fmla="val 7839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Что такое бюджет для граждан?</a:t>
            </a:r>
          </a:p>
          <a:p>
            <a:pPr algn="ctr"/>
            <a:endParaRPr lang="ru-RU" sz="2800" b="1" i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endParaRPr>
          </a:p>
          <a:p>
            <a:pPr indent="457200"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Бюджет для граждан – это аналитический документ, разрабатываемый в целях предоставления гражданам актуальной информации о проекте бюджета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Нижнеландеховского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 сельского поселения в формате, доступном для широкого круга пользователей.</a:t>
            </a:r>
          </a:p>
          <a:p>
            <a:pPr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endParaRPr>
          </a:p>
          <a:p>
            <a:pPr indent="457200"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В представленной информации отражены положения проекта бюджета сельского поселения на предстоящие три года: 2020 год и плановый период 2021 и 2022 годов. </a:t>
            </a:r>
          </a:p>
          <a:p>
            <a:pPr indent="457200"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endParaRPr>
          </a:p>
          <a:p>
            <a:pPr indent="457200"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«Бюджет для граждан» нацелен на получение обратной связи от граждан, которым интересны современные проблемы муниципальных финансов в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Нижнеландеховском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 сельском поселении.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Autofit/>
          </a:bodyPr>
          <a:lstStyle/>
          <a:p>
            <a:pPr marL="0" indent="0" defTabSz="0">
              <a:lnSpc>
                <a:spcPct val="120000"/>
              </a:lnSpc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683568" y="285728"/>
            <a:ext cx="8317588" cy="6357982"/>
          </a:xfrm>
          <a:prstGeom prst="verticalScroll">
            <a:avLst>
              <a:gd name="adj" fmla="val 6980"/>
            </a:avLst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0">
              <a:lnSpc>
                <a:spcPct val="120000"/>
              </a:lnSpc>
            </a:pPr>
            <a:endParaRPr lang="ru-RU" sz="1400" u="sng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endParaRPr>
          </a:p>
          <a:p>
            <a:pPr defTabSz="0">
              <a:lnSpc>
                <a:spcPct val="120000"/>
              </a:lnSpc>
            </a:pPr>
            <a:endParaRPr lang="ru-RU" sz="1400" u="sng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endParaRPr>
          </a:p>
          <a:p>
            <a:pPr defTabSz="0">
              <a:lnSpc>
                <a:spcPct val="120000"/>
              </a:lnSpc>
            </a:pPr>
            <a:r>
              <a:rPr lang="ru-RU" sz="1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Вводная часть</a:t>
            </a:r>
          </a:p>
          <a:p>
            <a:pPr defTabSz="0">
              <a:lnSpc>
                <a:spcPct val="120000"/>
              </a:lnSpc>
            </a:pPr>
            <a:endParaRPr lang="ru-RU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endParaRPr>
          </a:p>
          <a:p>
            <a:pPr algn="ctr" defTabSz="0">
              <a:lnSpc>
                <a:spcPct val="120000"/>
              </a:lnSpc>
            </a:pPr>
            <a:r>
              <a:rPr lang="ru-RU" sz="26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Основные понятия бюджетного процесса:</a:t>
            </a:r>
            <a:endParaRPr lang="ru-RU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endParaRPr>
          </a:p>
          <a:p>
            <a:pPr defTabSz="0">
              <a:lnSpc>
                <a:spcPct val="120000"/>
              </a:lnSpc>
            </a:pPr>
            <a:endParaRPr lang="ru-RU" sz="14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endParaRPr>
          </a:p>
          <a:p>
            <a:pPr defTabSz="0">
              <a:lnSpc>
                <a:spcPct val="120000"/>
              </a:lnSpc>
            </a:pPr>
            <a:r>
              <a:rPr lang="ru-RU" sz="14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			Бюджет</a:t>
            </a:r>
            <a:r>
              <a:rPr lang="ru-RU" sz="14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самоуправления;</a:t>
            </a:r>
          </a:p>
          <a:p>
            <a:pPr defTabSz="0">
              <a:lnSpc>
                <a:spcPct val="120000"/>
              </a:lnSpc>
            </a:pPr>
            <a:r>
              <a:rPr lang="ru-RU" sz="14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Доходы бюджета</a:t>
            </a:r>
            <a:r>
              <a:rPr lang="ru-RU" sz="1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- поступающие в бюджет денежные средства;</a:t>
            </a:r>
          </a:p>
          <a:p>
            <a:pPr defTabSz="0">
              <a:lnSpc>
                <a:spcPct val="120000"/>
              </a:lnSpc>
            </a:pPr>
            <a:r>
              <a:rPr lang="ru-RU" sz="14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Расходы бюджета</a:t>
            </a:r>
            <a:r>
              <a:rPr lang="ru-RU" sz="1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- выплачиваемые из бюджета денежные средства;</a:t>
            </a:r>
          </a:p>
          <a:p>
            <a:pPr defTabSz="0">
              <a:lnSpc>
                <a:spcPct val="120000"/>
              </a:lnSpc>
            </a:pPr>
            <a:r>
              <a:rPr lang="ru-RU" sz="1400" b="1" i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Профицит</a:t>
            </a:r>
            <a:r>
              <a:rPr lang="ru-RU" sz="14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 бюджета</a:t>
            </a:r>
            <a:r>
              <a:rPr lang="ru-RU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 превышение доходов бюджета над расходами бюджета;</a:t>
            </a:r>
          </a:p>
          <a:p>
            <a:pPr defTabSz="0">
              <a:lnSpc>
                <a:spcPct val="120000"/>
              </a:lnSpc>
            </a:pPr>
            <a:r>
              <a:rPr lang="ru-RU" sz="14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Дефицит бюджета</a:t>
            </a:r>
            <a:r>
              <a:rPr lang="ru-RU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-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превышение расходов бюджета над доходами бюджета;</a:t>
            </a:r>
          </a:p>
          <a:p>
            <a:pPr defTabSz="0">
              <a:lnSpc>
                <a:spcPct val="120000"/>
              </a:lnSpc>
            </a:pPr>
            <a:r>
              <a:rPr lang="ru-RU" sz="14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Расходное обязательство</a:t>
            </a:r>
            <a:r>
              <a:rPr lang="ru-RU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 обусловленная законом, договором, или соглашением  обязанность предоставить средства из бюджета поселения;</a:t>
            </a:r>
          </a:p>
          <a:p>
            <a:pPr defTabSz="0">
              <a:lnSpc>
                <a:spcPct val="120000"/>
              </a:lnSpc>
            </a:pPr>
            <a:r>
              <a:rPr lang="ru-RU" sz="14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Муниципальная программа</a:t>
            </a:r>
            <a:r>
              <a:rPr lang="ru-RU" sz="1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- это комплекс мероприятий, увязанных по ресурсам, срокам и исполнителям, направленных на достижение целей социального и экономического развития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Пестяковского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  муниципального района в определенной сфере.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235370569"/>
              </p:ext>
            </p:extLst>
          </p:nvPr>
        </p:nvGraphicFramePr>
        <p:xfrm>
          <a:off x="1115616" y="1428736"/>
          <a:ext cx="778674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1115616" y="188640"/>
            <a:ext cx="7786742" cy="1152128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Этапы формирования бюджета </a:t>
            </a:r>
            <a:r>
              <a:rPr lang="ru-RU" sz="2800" b="1" i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Нижнеландеховского</a:t>
            </a:r>
            <a:r>
              <a:rPr lang="ru-RU" sz="28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 сельского поселения: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89726686"/>
              </p:ext>
            </p:extLst>
          </p:nvPr>
        </p:nvGraphicFramePr>
        <p:xfrm>
          <a:off x="1115616" y="1593956"/>
          <a:ext cx="7713024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Лента лицом вверх 8"/>
          <p:cNvSpPr/>
          <p:nvPr/>
        </p:nvSpPr>
        <p:spPr>
          <a:xfrm>
            <a:off x="357158" y="142852"/>
            <a:ext cx="8072494" cy="1428760"/>
          </a:xfrm>
          <a:prstGeom prst="ribbon2">
            <a:avLst>
              <a:gd name="adj1" fmla="val 16667"/>
              <a:gd name="adj2" fmla="val 70366"/>
            </a:avLst>
          </a:prstGeom>
          <a:solidFill>
            <a:srgbClr val="E5CAB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6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Составление проекта бюджета основывается на:</a:t>
            </a:r>
            <a:endParaRPr lang="ru-RU" sz="2600" i="1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28630" y="214290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Georgia" pitchFamily="18" charset="0"/>
              </a:rPr>
              <a:t>Основные показатели прогноза социально-экономического развития </a:t>
            </a:r>
            <a:r>
              <a:rPr lang="ru-RU" b="1" i="1" dirty="0" err="1" smtClean="0">
                <a:latin typeface="Georgia" pitchFamily="18" charset="0"/>
              </a:rPr>
              <a:t>Нижнеландеховского</a:t>
            </a:r>
            <a:r>
              <a:rPr lang="ru-RU" b="1" i="1" dirty="0" smtClean="0">
                <a:latin typeface="Georgia" pitchFamily="18" charset="0"/>
              </a:rPr>
              <a:t> сельского поселения:</a:t>
            </a:r>
            <a:endParaRPr lang="ru-RU" b="1" i="1" dirty="0">
              <a:latin typeface="Georgia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63396"/>
              </p:ext>
            </p:extLst>
          </p:nvPr>
        </p:nvGraphicFramePr>
        <p:xfrm>
          <a:off x="1147883" y="1844824"/>
          <a:ext cx="7776864" cy="4104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Лист" r:id="rId3" imgW="8734500" imgH="4610010" progId="Excel.Sheet.8">
                  <p:embed/>
                </p:oleObj>
              </mc:Choice>
              <mc:Fallback>
                <p:oleObj name="Лист" r:id="rId3" imgW="8734500" imgH="461001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7883" y="1844824"/>
                        <a:ext cx="7776864" cy="41046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827584" y="214290"/>
            <a:ext cx="8102134" cy="6429420"/>
          </a:xfrm>
          <a:prstGeom prst="verticalScroll">
            <a:avLst>
              <a:gd name="adj" fmla="val 6186"/>
            </a:avLst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Основные направления бюджетной и налоговой политики</a:t>
            </a:r>
          </a:p>
          <a:p>
            <a:pPr algn="ctr"/>
            <a:r>
              <a:rPr lang="ru-RU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Нижнеландеховского</a:t>
            </a: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 сельского поселения на 2020 год</a:t>
            </a:r>
          </a:p>
          <a:p>
            <a:pPr algn="ctr"/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и на плановый период  2021 и 2022 годов</a:t>
            </a:r>
          </a:p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 </a:t>
            </a:r>
          </a:p>
          <a:p>
            <a:pPr indent="457200"/>
            <a:r>
              <a:rPr lang="ru-RU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	</a:t>
            </a:r>
          </a:p>
          <a:p>
            <a:pPr indent="457200"/>
            <a:r>
              <a:rPr lang="ru-RU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Основной целью бюджетной политики на 2020 год и на плановый период 2021 и 2022 годов является обеспечение устойчивости бюджета  </a:t>
            </a:r>
            <a:r>
              <a:rPr lang="ru-RU" sz="16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Нижнеландеховского</a:t>
            </a:r>
            <a:r>
              <a:rPr lang="ru-RU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 сельского поселения и безусловное исполнение принятых обязательств наиболее эффективным способом.</a:t>
            </a: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endParaRPr>
          </a:p>
          <a:p>
            <a:pPr indent="457200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  </a:t>
            </a:r>
          </a:p>
          <a:p>
            <a:pPr indent="457200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Достижению данной цели будут способствовать:</a:t>
            </a: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endParaRPr>
          </a:p>
          <a:p>
            <a:pPr indent="457200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 </a:t>
            </a: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endParaRPr>
          </a:p>
          <a:p>
            <a:pPr lvl="0" indent="457200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- развитие стратегического планирования;</a:t>
            </a:r>
          </a:p>
          <a:p>
            <a:pPr indent="457200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 </a:t>
            </a:r>
          </a:p>
          <a:p>
            <a:pPr lvl="0" indent="457200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- укрепление налогового потенциала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Нижнеландеховского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 сельского поселения;</a:t>
            </a:r>
          </a:p>
          <a:p>
            <a:pPr indent="457200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 </a:t>
            </a:r>
          </a:p>
          <a:p>
            <a:pPr lvl="0" indent="457200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- формирование и исполнение бюджета на основе муниципальных программ;</a:t>
            </a:r>
          </a:p>
          <a:p>
            <a:pPr indent="457200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 </a:t>
            </a:r>
          </a:p>
          <a:p>
            <a:pPr lvl="0" indent="457200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- неуклонное соблюдение основных подходов при планировании бюджетных расходов, эффективное использование бюджетных ресурсов.</a:t>
            </a:r>
          </a:p>
          <a:p>
            <a:pPr indent="457200"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pPr algn="ctr"/>
            <a:r>
              <a:rPr lang="ru-RU" sz="2800" b="1" i="1" u="sng" dirty="0" smtClean="0">
                <a:latin typeface="Georgia" pitchFamily="18" charset="0"/>
                <a:cs typeface="Times New Roman" pitchFamily="18" charset="0"/>
              </a:rPr>
              <a:t>Основные характеристики бюджета </a:t>
            </a:r>
            <a:r>
              <a:rPr lang="ru-RU" sz="2800" b="1" i="1" u="sng" dirty="0" err="1" smtClean="0">
                <a:latin typeface="Georgia" pitchFamily="18" charset="0"/>
                <a:cs typeface="Times New Roman" pitchFamily="18" charset="0"/>
              </a:rPr>
              <a:t>Нижнеландеховского</a:t>
            </a:r>
            <a:r>
              <a:rPr lang="ru-RU" sz="2800" b="1" i="1" u="sng" dirty="0" smtClean="0">
                <a:latin typeface="Georgia" pitchFamily="18" charset="0"/>
                <a:cs typeface="Times New Roman" pitchFamily="18" charset="0"/>
              </a:rPr>
              <a:t> сельского поселения</a:t>
            </a:r>
            <a:endParaRPr lang="ru-RU" sz="2800" b="1" i="1" u="sng" dirty="0">
              <a:latin typeface="Georgia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234535"/>
              </p:ext>
            </p:extLst>
          </p:nvPr>
        </p:nvGraphicFramePr>
        <p:xfrm>
          <a:off x="1187625" y="2071678"/>
          <a:ext cx="7599217" cy="4572033"/>
        </p:xfrm>
        <a:graphic>
          <a:graphicData uri="http://schemas.openxmlformats.org/drawingml/2006/table">
            <a:tbl>
              <a:tblPr/>
              <a:tblGrid>
                <a:gridCol w="1541402"/>
                <a:gridCol w="1541402"/>
                <a:gridCol w="1519843"/>
                <a:gridCol w="1498285"/>
                <a:gridCol w="1498285"/>
              </a:tblGrid>
              <a:tr h="502756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Georgia"/>
                        </a:rPr>
                        <a:t> </a:t>
                      </a:r>
                    </a:p>
                  </a:txBody>
                  <a:tcPr marL="6636" marR="6636" marT="66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9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0D0D0D"/>
                          </a:solidFill>
                          <a:latin typeface="Georgia"/>
                        </a:rPr>
                        <a:t>2019</a:t>
                      </a:r>
                      <a:endParaRPr lang="ru-RU" sz="2000" b="1" i="0" u="none" strike="noStrike" dirty="0">
                        <a:solidFill>
                          <a:srgbClr val="0D0D0D"/>
                        </a:solidFill>
                        <a:latin typeface="Georgia"/>
                      </a:endParaRP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39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0D0D0D"/>
                          </a:solidFill>
                          <a:latin typeface="Georgia"/>
                        </a:rPr>
                        <a:t>2020</a:t>
                      </a:r>
                      <a:endParaRPr lang="ru-RU" sz="2000" b="1" i="0" u="none" strike="noStrike" dirty="0">
                        <a:solidFill>
                          <a:srgbClr val="0D0D0D"/>
                        </a:solidFill>
                        <a:latin typeface="Georgia"/>
                      </a:endParaRP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39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0D0D0D"/>
                          </a:solidFill>
                          <a:latin typeface="Georgia"/>
                        </a:rPr>
                        <a:t>2021</a:t>
                      </a:r>
                      <a:endParaRPr lang="ru-RU" sz="2000" b="1" i="0" u="none" strike="noStrike" dirty="0">
                        <a:solidFill>
                          <a:srgbClr val="0D0D0D"/>
                        </a:solidFill>
                        <a:latin typeface="Georgia"/>
                      </a:endParaRP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39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0D0D0D"/>
                          </a:solidFill>
                          <a:latin typeface="Georgia"/>
                        </a:rPr>
                        <a:t>2022</a:t>
                      </a:r>
                      <a:endParaRPr lang="ru-RU" sz="2000" b="1" i="0" u="none" strike="noStrike" dirty="0">
                        <a:solidFill>
                          <a:srgbClr val="0D0D0D"/>
                        </a:solidFill>
                        <a:latin typeface="Georgia"/>
                      </a:endParaRP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39D"/>
                    </a:solidFill>
                  </a:tcPr>
                </a:tc>
              </a:tr>
              <a:tr h="513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D0D0D"/>
                          </a:solidFill>
                          <a:latin typeface="Georgia"/>
                        </a:rPr>
                        <a:t>год </a:t>
                      </a: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9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>
                          <a:solidFill>
                            <a:srgbClr val="0D0D0D"/>
                          </a:solidFill>
                          <a:latin typeface="Georgia"/>
                        </a:rPr>
                        <a:t>год </a:t>
                      </a: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9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>
                          <a:solidFill>
                            <a:srgbClr val="0D0D0D"/>
                          </a:solidFill>
                          <a:latin typeface="Georgia"/>
                        </a:rPr>
                        <a:t>год </a:t>
                      </a: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9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>
                          <a:solidFill>
                            <a:srgbClr val="0D0D0D"/>
                          </a:solidFill>
                          <a:latin typeface="Georgia"/>
                        </a:rPr>
                        <a:t>год </a:t>
                      </a: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9D"/>
                    </a:solidFill>
                  </a:tcPr>
                </a:tc>
              </a:tr>
              <a:tr h="102773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Georgia"/>
                        </a:rPr>
                        <a:t>Доходы бюджета </a:t>
                      </a:r>
                    </a:p>
                  </a:txBody>
                  <a:tcPr marL="6636" marR="6636" marT="66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Georgia"/>
                        </a:rPr>
                        <a:t>3431,0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Georgia"/>
                      </a:endParaRP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Georgia"/>
                        </a:rPr>
                        <a:t>2351,0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Georgia"/>
                      </a:endParaRP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Georgia"/>
                        </a:rPr>
                        <a:t>1918,9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Georgia"/>
                      </a:endParaRP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Georgia"/>
                        </a:rPr>
                        <a:t>1833,7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Georgia"/>
                      </a:endParaRP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E"/>
                    </a:solidFill>
                  </a:tcPr>
                </a:tc>
              </a:tr>
              <a:tr h="101384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Georgia"/>
                        </a:rPr>
                        <a:t>Расходы бюджета </a:t>
                      </a:r>
                    </a:p>
                  </a:txBody>
                  <a:tcPr marL="6636" marR="6636" marT="66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Georgia"/>
                        </a:rPr>
                        <a:t>3467,8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Georgia"/>
                      </a:endParaRP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Georgia"/>
                        </a:rPr>
                        <a:t>2351,0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Georgia"/>
                      </a:endParaRP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Georgia"/>
                        </a:rPr>
                        <a:t>1918,9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Georgia"/>
                      </a:endParaRP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Georgia"/>
                        </a:rPr>
                        <a:t>1833,7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Georgia"/>
                      </a:endParaRP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  <a:tr h="151382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Дефицит (профицит) бюджета </a:t>
                      </a:r>
                    </a:p>
                  </a:txBody>
                  <a:tcPr marL="6636" marR="6636" marT="66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Georgia"/>
                        </a:rPr>
                        <a:t>36,8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Georgia"/>
                      </a:endParaRP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Georgia"/>
                        </a:rPr>
                        <a:t>0,00</a:t>
                      </a: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0,00</a:t>
                      </a: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0,00</a:t>
                      </a: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1388</TotalTime>
  <Words>2655</Words>
  <Application>Microsoft Office PowerPoint</Application>
  <PresentationFormat>Экран (4:3)</PresentationFormat>
  <Paragraphs>529</Paragraphs>
  <Slides>26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Солнцестояние</vt:lpstr>
      <vt:lpstr>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характеристики бюджета Нижнеландеховского сельского поселения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Пользователь</cp:lastModifiedBy>
  <cp:revision>137</cp:revision>
  <dcterms:created xsi:type="dcterms:W3CDTF">2016-11-22T12:43:45Z</dcterms:created>
  <dcterms:modified xsi:type="dcterms:W3CDTF">2019-12-20T13:29:50Z</dcterms:modified>
</cp:coreProperties>
</file>